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</p:sldIdLst>
  <p:sldSz cx="30279975" cy="42808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574" userDrawn="1">
          <p15:clr>
            <a:srgbClr val="A4A3A4"/>
          </p15:clr>
        </p15:guide>
        <p15:guide id="2" pos="95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6" autoAdjust="0"/>
    <p:restoredTop sz="94660"/>
  </p:normalViewPr>
  <p:slideViewPr>
    <p:cSldViewPr snapToGrid="0">
      <p:cViewPr>
        <p:scale>
          <a:sx n="33" d="100"/>
          <a:sy n="33" d="100"/>
        </p:scale>
        <p:origin x="-18" y="-4302"/>
      </p:cViewPr>
      <p:guideLst>
        <p:guide orient="horz" pos="13574"/>
        <p:guide pos="95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705-27\Desktop\1&#51312;\1017\2019-2023&#49324;&#44256;&#51333;&#47448;%20&#48324;%20&#53685;&#44228;_&#49324;&#44256;&#51333;&#47448;&#48324;_20241017165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705-27\Desktop\1&#51312;\1016\&#49324;&#44256;&#48324;&#51649;&#51217;&#50896;&#51064;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r>
              <a:rPr lang="ko-KR" altLang="ko-KR" sz="2800" b="0" i="0" kern="1200" spc="0" baseline="0" dirty="0">
                <a:solidFill>
                  <a:schemeClr val="tx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해양사고 종류 별 </a:t>
            </a:r>
            <a:endParaRPr lang="en-US" altLang="ko-KR" sz="2800" b="0" i="0" kern="1200" spc="0" baseline="0" dirty="0">
              <a:solidFill>
                <a:schemeClr val="tx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defRPr>
                <a:solidFill>
                  <a:schemeClr val="tx1"/>
                </a:solidFill>
              </a:defRPr>
            </a:pPr>
            <a:r>
              <a:rPr lang="ko-KR" altLang="ko-KR" sz="2800" b="0" i="0" kern="1200" spc="0" baseline="0" dirty="0">
                <a:solidFill>
                  <a:schemeClr val="tx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사고 발생건수</a:t>
            </a:r>
            <a:r>
              <a:rPr lang="en-US" altLang="ko-KR" sz="2800" b="0" i="0" kern="1200" spc="0" baseline="0" dirty="0">
                <a:solidFill>
                  <a:schemeClr val="tx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ko-KR" sz="2800" b="0" i="0" kern="1200" spc="0" baseline="0" dirty="0">
                <a:solidFill>
                  <a:schemeClr val="tx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사망 실종자수</a:t>
            </a:r>
            <a:endParaRPr lang="ko-KR" altLang="ko-KR" sz="28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4516518492390101"/>
          <c:y val="0.21596532329791301"/>
          <c:w val="0.75271371350788452"/>
          <c:h val="0.606132401888400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Sheet1!$B$18</c:f>
              <c:strCache>
                <c:ptCount val="1"/>
                <c:pt idx="0">
                  <c:v>사고 발생건수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C7-41BF-830A-2C1F0F918D0B}"/>
              </c:ext>
            </c:extLst>
          </c:dPt>
          <c:cat>
            <c:strRef>
              <c:f>Sheet1!$C$17:$I$17</c:f>
              <c:strCache>
                <c:ptCount val="7"/>
                <c:pt idx="0">
                  <c:v>충돌</c:v>
                </c:pt>
                <c:pt idx="1">
                  <c:v>전복</c:v>
                </c:pt>
                <c:pt idx="2">
                  <c:v>침몰</c:v>
                </c:pt>
                <c:pt idx="3">
                  <c:v>화재·폭발</c:v>
                </c:pt>
                <c:pt idx="4">
                  <c:v>안전사고</c:v>
                </c:pt>
                <c:pt idx="5">
                  <c:v>침수</c:v>
                </c:pt>
                <c:pt idx="6">
                  <c:v>기타</c:v>
                </c:pt>
              </c:strCache>
            </c:strRef>
          </c:cat>
          <c:val>
            <c:numRef>
              <c:f>Sheet1!$C$18:$I$18</c:f>
              <c:numCache>
                <c:formatCode>General</c:formatCode>
                <c:ptCount val="7"/>
                <c:pt idx="0">
                  <c:v>1276</c:v>
                </c:pt>
                <c:pt idx="1">
                  <c:v>483</c:v>
                </c:pt>
                <c:pt idx="2">
                  <c:v>270</c:v>
                </c:pt>
                <c:pt idx="3">
                  <c:v>696</c:v>
                </c:pt>
                <c:pt idx="4">
                  <c:v>899</c:v>
                </c:pt>
                <c:pt idx="5">
                  <c:v>1090</c:v>
                </c:pt>
                <c:pt idx="6">
                  <c:v>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C7-41BF-830A-2C1F0F918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1903511263"/>
        <c:axId val="1903510847"/>
      </c:barChart>
      <c:lineChart>
        <c:grouping val="standard"/>
        <c:varyColors val="0"/>
        <c:ser>
          <c:idx val="1"/>
          <c:order val="1"/>
          <c:tx>
            <c:strRef>
              <c:f>Sheet1!$B$19</c:f>
              <c:strCache>
                <c:ptCount val="1"/>
                <c:pt idx="0">
                  <c:v>사망 실종자수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Sheet1!$C$17:$I$17</c:f>
              <c:strCache>
                <c:ptCount val="7"/>
                <c:pt idx="0">
                  <c:v>충돌</c:v>
                </c:pt>
                <c:pt idx="1">
                  <c:v>전복</c:v>
                </c:pt>
                <c:pt idx="2">
                  <c:v>침몰</c:v>
                </c:pt>
                <c:pt idx="3">
                  <c:v>화재·폭발</c:v>
                </c:pt>
                <c:pt idx="4">
                  <c:v>안전사고</c:v>
                </c:pt>
                <c:pt idx="5">
                  <c:v>침수</c:v>
                </c:pt>
                <c:pt idx="6">
                  <c:v>기타</c:v>
                </c:pt>
              </c:strCache>
            </c:strRef>
          </c:cat>
          <c:val>
            <c:numRef>
              <c:f>Sheet1!$C$19:$I$19</c:f>
              <c:numCache>
                <c:formatCode>General</c:formatCode>
                <c:ptCount val="7"/>
                <c:pt idx="0">
                  <c:v>46</c:v>
                </c:pt>
                <c:pt idx="1">
                  <c:v>100</c:v>
                </c:pt>
                <c:pt idx="2">
                  <c:v>12</c:v>
                </c:pt>
                <c:pt idx="3">
                  <c:v>33</c:v>
                </c:pt>
                <c:pt idx="4">
                  <c:v>330</c:v>
                </c:pt>
                <c:pt idx="5">
                  <c:v>2</c:v>
                </c:pt>
                <c:pt idx="6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BC7-41BF-830A-2C1F0F918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3523327"/>
        <c:axId val="1903515423"/>
      </c:lineChart>
      <c:catAx>
        <c:axId val="1903511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endParaRPr lang="ko-KR"/>
          </a:p>
        </c:txPr>
        <c:crossAx val="1903510847"/>
        <c:crosses val="autoZero"/>
        <c:auto val="1"/>
        <c:lblAlgn val="ctr"/>
        <c:lblOffset val="100"/>
        <c:noMultiLvlLbl val="0"/>
      </c:catAx>
      <c:valAx>
        <c:axId val="1903510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r>
                  <a:rPr lang="en-US" altLang="ko-KR" dirty="0"/>
                  <a:t>(</a:t>
                </a:r>
                <a:r>
                  <a:rPr lang="ko-KR" altLang="en-US" dirty="0"/>
                  <a:t>건 수</a:t>
                </a:r>
                <a:r>
                  <a:rPr lang="en-US" altLang="ko-KR" dirty="0"/>
                  <a:t>)</a:t>
                </a:r>
                <a:endParaRPr lang="ko-KR" altLang="en-US" dirty="0"/>
              </a:p>
            </c:rich>
          </c:tx>
          <c:layout>
            <c:manualLayout>
              <c:xMode val="edge"/>
              <c:yMode val="edge"/>
              <c:x val="5.0704810169708067E-3"/>
              <c:y val="8.317398181622466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endParaRPr lang="ko-KR"/>
          </a:p>
        </c:txPr>
        <c:crossAx val="1903511263"/>
        <c:crosses val="autoZero"/>
        <c:crossBetween val="between"/>
        <c:majorUnit val="500"/>
      </c:valAx>
      <c:valAx>
        <c:axId val="1903515423"/>
        <c:scaling>
          <c:orientation val="minMax"/>
        </c:scaling>
        <c:delete val="0"/>
        <c:axPos val="r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r>
                  <a:rPr lang="en-US" altLang="ko-KR" dirty="0"/>
                  <a:t>(</a:t>
                </a:r>
                <a:r>
                  <a:rPr lang="ko-KR" altLang="en-US" dirty="0"/>
                  <a:t>명</a:t>
                </a:r>
                <a:r>
                  <a:rPr lang="en-US" altLang="ko-KR" dirty="0"/>
                  <a:t>)</a:t>
                </a:r>
                <a:endParaRPr lang="ko-KR" altLang="en-US" dirty="0"/>
              </a:p>
            </c:rich>
          </c:tx>
          <c:layout>
            <c:manualLayout>
              <c:xMode val="edge"/>
              <c:yMode val="edge"/>
              <c:x val="0.92521878925963008"/>
              <c:y val="9.452855971381457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endParaRPr lang="ko-KR"/>
          </a:p>
        </c:txPr>
        <c:crossAx val="1903523327"/>
        <c:crosses val="max"/>
        <c:crossBetween val="between"/>
      </c:valAx>
      <c:catAx>
        <c:axId val="19035233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035154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783372180525917E-2"/>
          <c:y val="0.93293306807132037"/>
          <c:w val="0.88217273738415425"/>
          <c:h val="6.479601634916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0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r>
              <a:rPr lang="ko-KR" altLang="ko-KR" sz="3000" b="0" i="0" kern="1200" spc="20" baseline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복장</a:t>
            </a:r>
            <a:r>
              <a:rPr lang="en-US" altLang="ko-KR" sz="3000" b="0" i="0" kern="1200" spc="20" baseline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ko-KR" sz="3000" b="0" i="0" kern="1200" spc="20" baseline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보호구의 잘못 사용으로 인한 사망자</a:t>
            </a:r>
            <a:endParaRPr lang="ko-KR" altLang="ko-KR" sz="30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015798370985093"/>
          <c:y val="0.14994498885975116"/>
          <c:w val="0.53366041698683464"/>
          <c:h val="0.65729976142121971"/>
        </c:manualLayout>
      </c:layout>
      <c:pieChart>
        <c:varyColors val="1"/>
        <c:ser>
          <c:idx val="0"/>
          <c:order val="0"/>
          <c:tx>
            <c:strRef>
              <c:f>'불안전한 행동'!$A$37</c:f>
              <c:strCache>
                <c:ptCount val="1"/>
                <c:pt idx="0">
                  <c:v>복장, 보호구의 잘못사용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1E-49E2-AB82-2EE8CAA5A7D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1E-49E2-AB82-2EE8CAA5A7D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1E-49E2-AB82-2EE8CAA5A7D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81E-49E2-AB82-2EE8CAA5A7D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D81E-49E2-AB82-2EE8CAA5A7DC}"/>
              </c:ext>
            </c:extLst>
          </c:dPt>
          <c:dLbls>
            <c:dLbl>
              <c:idx val="0"/>
              <c:layout>
                <c:manualLayout>
                  <c:x val="4.739200923501094E-2"/>
                  <c:y val="-2.681452169802311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1E-49E2-AB82-2EE8CAA5A7DC}"/>
                </c:ext>
              </c:extLst>
            </c:dLbl>
            <c:dLbl>
              <c:idx val="3"/>
              <c:layout>
                <c:manualLayout>
                  <c:x val="1.787884896301772E-2"/>
                  <c:y val="2.3003763721325017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1E-49E2-AB82-2EE8CAA5A7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ysClr val="windowText" lastClr="0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38100" cmpd="sng">
                  <a:solidFill>
                    <a:schemeClr val="bg1">
                      <a:lumMod val="7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'불안전한 행동'!$C$32:$G$32</c:f>
              <c:strCache>
                <c:ptCount val="5"/>
                <c:pt idx="0">
                  <c:v>광 업</c:v>
                </c:pt>
                <c:pt idx="1">
                  <c:v>제조업</c:v>
                </c:pt>
                <c:pt idx="2">
                  <c:v>건설업, 운수창고 통신업</c:v>
                </c:pt>
                <c:pt idx="3">
                  <c:v>전기가스, 수도업</c:v>
                </c:pt>
                <c:pt idx="4">
                  <c:v>기타 </c:v>
                </c:pt>
              </c:strCache>
            </c:strRef>
          </c:cat>
          <c:val>
            <c:numRef>
              <c:f>'불안전한 행동'!$C$38:$G$38</c:f>
              <c:numCache>
                <c:formatCode>General</c:formatCode>
                <c:ptCount val="5"/>
                <c:pt idx="0">
                  <c:v>3</c:v>
                </c:pt>
                <c:pt idx="1">
                  <c:v>94</c:v>
                </c:pt>
                <c:pt idx="2">
                  <c:v>323</c:v>
                </c:pt>
                <c:pt idx="3">
                  <c:v>0</c:v>
                </c:pt>
                <c:pt idx="4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81E-49E2-AB82-2EE8CAA5A7D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50"/>
      </c:pieChart>
      <c:spPr>
        <a:noFill/>
        <a:ln>
          <a:noFill/>
        </a:ln>
        <a:effectLst/>
      </c:spPr>
    </c:plotArea>
    <c:legend>
      <c:legendPos val="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0.25476</cdr:x>
      <cdr:y>0.91619</cdr:y>
    </cdr:from>
    <cdr:to>
      <cdr:x>1</cdr:x>
      <cdr:y>0.96394</cdr:y>
    </cdr:to>
    <cdr:sp macro="" textlink="">
      <cdr:nvSpPr>
        <cdr:cNvPr id="2" name="TextBox 9">
          <a:extLst xmlns:a="http://schemas.openxmlformats.org/drawingml/2006/main">
            <a:ext uri="{FF2B5EF4-FFF2-40B4-BE49-F238E27FC236}">
              <a16:creationId xmlns:a16="http://schemas.microsoft.com/office/drawing/2014/main" id="{12252BBD-C80A-4525-B41A-15DE28AF3FA8}"/>
            </a:ext>
          </a:extLst>
        </cdr:cNvPr>
        <cdr:cNvSpPr txBox="1"/>
      </cdr:nvSpPr>
      <cdr:spPr>
        <a:xfrm xmlns:a="http://schemas.openxmlformats.org/drawingml/2006/main">
          <a:off x="1989272" y="5808313"/>
          <a:ext cx="5819128" cy="3027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ts val="2520"/>
            </a:lnSpc>
          </a:pPr>
          <a:r>
            <a:rPr lang="ko-KR" altLang="en-US" sz="20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 Bold"/>
            </a:rPr>
            <a:t>자료</a:t>
          </a:r>
          <a:r>
            <a:rPr lang="en-US" altLang="ko-KR" sz="20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 Bold"/>
            </a:rPr>
            <a:t>: </a:t>
          </a:r>
          <a:r>
            <a:rPr lang="ko-KR" altLang="en-US" sz="20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 Bold"/>
            </a:rPr>
            <a:t>안전보건공단 </a:t>
          </a:r>
          <a:r>
            <a:rPr lang="en-US" altLang="ko-KR" sz="20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 Bold"/>
            </a:rPr>
            <a:t>– 2018~2022</a:t>
          </a:r>
          <a:r>
            <a:rPr lang="ko-KR" altLang="en-US" sz="20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 Bold"/>
            </a:rPr>
            <a:t>년 산업재해 현황분석</a:t>
          </a:r>
          <a:endParaRPr lang="en-US" sz="2000" dirty="0">
            <a:solidFill>
              <a:srgbClr val="000000"/>
            </a:solidFill>
            <a:latin typeface="Pretendard" panose="020B0600000101010101" charset="-127"/>
            <a:ea typeface="Pretendard" panose="020B0600000101010101" charset="-127"/>
            <a:cs typeface="Pretendard" panose="020B0600000101010101" charset="-127"/>
            <a:sym typeface="Source Han Sans KR Bold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998" y="7005935"/>
            <a:ext cx="25737979" cy="14903709"/>
          </a:xfrm>
        </p:spPr>
        <p:txBody>
          <a:bodyPr anchor="b"/>
          <a:lstStyle>
            <a:lvl1pPr algn="ctr">
              <a:defRPr sz="1986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997" y="22484388"/>
            <a:ext cx="22709981" cy="10335481"/>
          </a:xfrm>
        </p:spPr>
        <p:txBody>
          <a:bodyPr/>
          <a:lstStyle>
            <a:lvl1pPr marL="0" indent="0" algn="ctr">
              <a:buNone/>
              <a:defRPr sz="7948"/>
            </a:lvl1pPr>
            <a:lvl2pPr marL="1514018" indent="0" algn="ctr">
              <a:buNone/>
              <a:defRPr sz="6623"/>
            </a:lvl2pPr>
            <a:lvl3pPr marL="3028036" indent="0" algn="ctr">
              <a:buNone/>
              <a:defRPr sz="5961"/>
            </a:lvl3pPr>
            <a:lvl4pPr marL="4542053" indent="0" algn="ctr">
              <a:buNone/>
              <a:defRPr sz="5298"/>
            </a:lvl4pPr>
            <a:lvl5pPr marL="6056071" indent="0" algn="ctr">
              <a:buNone/>
              <a:defRPr sz="5298"/>
            </a:lvl5pPr>
            <a:lvl6pPr marL="7570089" indent="0" algn="ctr">
              <a:buNone/>
              <a:defRPr sz="5298"/>
            </a:lvl6pPr>
            <a:lvl7pPr marL="9084107" indent="0" algn="ctr">
              <a:buNone/>
              <a:defRPr sz="5298"/>
            </a:lvl7pPr>
            <a:lvl8pPr marL="10598125" indent="0" algn="ctr">
              <a:buNone/>
              <a:defRPr sz="5298"/>
            </a:lvl8pPr>
            <a:lvl9pPr marL="12112142" indent="0" algn="ctr">
              <a:buNone/>
              <a:defRPr sz="5298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3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9109" y="2279158"/>
            <a:ext cx="6529120" cy="3627824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750" y="2279158"/>
            <a:ext cx="19208859" cy="3627824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2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8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979" y="10672416"/>
            <a:ext cx="26116478" cy="17807154"/>
          </a:xfrm>
        </p:spPr>
        <p:txBody>
          <a:bodyPr anchor="b"/>
          <a:lstStyle>
            <a:lvl1pPr>
              <a:defRPr sz="1986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979" y="28648032"/>
            <a:ext cx="26116478" cy="9364362"/>
          </a:xfrm>
        </p:spPr>
        <p:txBody>
          <a:bodyPr/>
          <a:lstStyle>
            <a:lvl1pPr marL="0" indent="0">
              <a:buNone/>
              <a:defRPr sz="7948">
                <a:solidFill>
                  <a:schemeClr val="tx1"/>
                </a:solidFill>
              </a:defRPr>
            </a:lvl1pPr>
            <a:lvl2pPr marL="1514018" indent="0">
              <a:buNone/>
              <a:defRPr sz="6623">
                <a:solidFill>
                  <a:schemeClr val="tx1">
                    <a:tint val="75000"/>
                  </a:schemeClr>
                </a:solidFill>
              </a:defRPr>
            </a:lvl2pPr>
            <a:lvl3pPr marL="3028036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3pPr>
            <a:lvl4pPr marL="4542053" indent="0">
              <a:buNone/>
              <a:defRPr sz="5298">
                <a:solidFill>
                  <a:schemeClr val="tx1">
                    <a:tint val="75000"/>
                  </a:schemeClr>
                </a:solidFill>
              </a:defRPr>
            </a:lvl4pPr>
            <a:lvl5pPr marL="6056071" indent="0">
              <a:buNone/>
              <a:defRPr sz="5298">
                <a:solidFill>
                  <a:schemeClr val="tx1">
                    <a:tint val="75000"/>
                  </a:schemeClr>
                </a:solidFill>
              </a:defRPr>
            </a:lvl5pPr>
            <a:lvl6pPr marL="7570089" indent="0">
              <a:buNone/>
              <a:defRPr sz="5298">
                <a:solidFill>
                  <a:schemeClr val="tx1">
                    <a:tint val="75000"/>
                  </a:schemeClr>
                </a:solidFill>
              </a:defRPr>
            </a:lvl6pPr>
            <a:lvl7pPr marL="9084107" indent="0">
              <a:buNone/>
              <a:defRPr sz="5298">
                <a:solidFill>
                  <a:schemeClr val="tx1">
                    <a:tint val="75000"/>
                  </a:schemeClr>
                </a:solidFill>
              </a:defRPr>
            </a:lvl7pPr>
            <a:lvl8pPr marL="10598125" indent="0">
              <a:buNone/>
              <a:defRPr sz="5298">
                <a:solidFill>
                  <a:schemeClr val="tx1">
                    <a:tint val="75000"/>
                  </a:schemeClr>
                </a:solidFill>
              </a:defRPr>
            </a:lvl8pPr>
            <a:lvl9pPr marL="12112142" indent="0">
              <a:buNone/>
              <a:defRPr sz="5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0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748" y="11395788"/>
            <a:ext cx="12868989" cy="271616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9238" y="11395788"/>
            <a:ext cx="12868989" cy="271616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5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692" y="2279167"/>
            <a:ext cx="26116478" cy="82743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695" y="10494037"/>
            <a:ext cx="12809847" cy="5142966"/>
          </a:xfrm>
        </p:spPr>
        <p:txBody>
          <a:bodyPr anchor="b"/>
          <a:lstStyle>
            <a:lvl1pPr marL="0" indent="0">
              <a:buNone/>
              <a:defRPr sz="7948" b="1"/>
            </a:lvl1pPr>
            <a:lvl2pPr marL="1514018" indent="0">
              <a:buNone/>
              <a:defRPr sz="6623" b="1"/>
            </a:lvl2pPr>
            <a:lvl3pPr marL="3028036" indent="0">
              <a:buNone/>
              <a:defRPr sz="5961" b="1"/>
            </a:lvl3pPr>
            <a:lvl4pPr marL="4542053" indent="0">
              <a:buNone/>
              <a:defRPr sz="5298" b="1"/>
            </a:lvl4pPr>
            <a:lvl5pPr marL="6056071" indent="0">
              <a:buNone/>
              <a:defRPr sz="5298" b="1"/>
            </a:lvl5pPr>
            <a:lvl6pPr marL="7570089" indent="0">
              <a:buNone/>
              <a:defRPr sz="5298" b="1"/>
            </a:lvl6pPr>
            <a:lvl7pPr marL="9084107" indent="0">
              <a:buNone/>
              <a:defRPr sz="5298" b="1"/>
            </a:lvl7pPr>
            <a:lvl8pPr marL="10598125" indent="0">
              <a:buNone/>
              <a:defRPr sz="5298" b="1"/>
            </a:lvl8pPr>
            <a:lvl9pPr marL="12112142" indent="0">
              <a:buNone/>
              <a:defRPr sz="5298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695" y="15637003"/>
            <a:ext cx="12809847" cy="22999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9239" y="10494037"/>
            <a:ext cx="12872933" cy="5142966"/>
          </a:xfrm>
        </p:spPr>
        <p:txBody>
          <a:bodyPr anchor="b"/>
          <a:lstStyle>
            <a:lvl1pPr marL="0" indent="0">
              <a:buNone/>
              <a:defRPr sz="7948" b="1"/>
            </a:lvl1pPr>
            <a:lvl2pPr marL="1514018" indent="0">
              <a:buNone/>
              <a:defRPr sz="6623" b="1"/>
            </a:lvl2pPr>
            <a:lvl3pPr marL="3028036" indent="0">
              <a:buNone/>
              <a:defRPr sz="5961" b="1"/>
            </a:lvl3pPr>
            <a:lvl4pPr marL="4542053" indent="0">
              <a:buNone/>
              <a:defRPr sz="5298" b="1"/>
            </a:lvl4pPr>
            <a:lvl5pPr marL="6056071" indent="0">
              <a:buNone/>
              <a:defRPr sz="5298" b="1"/>
            </a:lvl5pPr>
            <a:lvl6pPr marL="7570089" indent="0">
              <a:buNone/>
              <a:defRPr sz="5298" b="1"/>
            </a:lvl6pPr>
            <a:lvl7pPr marL="9084107" indent="0">
              <a:buNone/>
              <a:defRPr sz="5298" b="1"/>
            </a:lvl7pPr>
            <a:lvl8pPr marL="10598125" indent="0">
              <a:buNone/>
              <a:defRPr sz="5298" b="1"/>
            </a:lvl8pPr>
            <a:lvl9pPr marL="12112142" indent="0">
              <a:buNone/>
              <a:defRPr sz="5298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9239" y="15637003"/>
            <a:ext cx="12872933" cy="22999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7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7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971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692" y="2853902"/>
            <a:ext cx="9766080" cy="9988656"/>
          </a:xfrm>
        </p:spPr>
        <p:txBody>
          <a:bodyPr anchor="b"/>
          <a:lstStyle>
            <a:lvl1pPr>
              <a:defRPr sz="1059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2933" y="6163644"/>
            <a:ext cx="15329237" cy="30421799"/>
          </a:xfrm>
        </p:spPr>
        <p:txBody>
          <a:bodyPr/>
          <a:lstStyle>
            <a:lvl1pPr>
              <a:defRPr sz="10597"/>
            </a:lvl1pPr>
            <a:lvl2pPr>
              <a:defRPr sz="9272"/>
            </a:lvl2pPr>
            <a:lvl3pPr>
              <a:defRPr sz="7948"/>
            </a:lvl3pPr>
            <a:lvl4pPr>
              <a:defRPr sz="6623"/>
            </a:lvl4pPr>
            <a:lvl5pPr>
              <a:defRPr sz="6623"/>
            </a:lvl5pPr>
            <a:lvl6pPr>
              <a:defRPr sz="6623"/>
            </a:lvl6pPr>
            <a:lvl7pPr>
              <a:defRPr sz="6623"/>
            </a:lvl7pPr>
            <a:lvl8pPr>
              <a:defRPr sz="6623"/>
            </a:lvl8pPr>
            <a:lvl9pPr>
              <a:defRPr sz="662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692" y="12842558"/>
            <a:ext cx="9766080" cy="23792426"/>
          </a:xfrm>
        </p:spPr>
        <p:txBody>
          <a:bodyPr/>
          <a:lstStyle>
            <a:lvl1pPr marL="0" indent="0">
              <a:buNone/>
              <a:defRPr sz="5298"/>
            </a:lvl1pPr>
            <a:lvl2pPr marL="1514018" indent="0">
              <a:buNone/>
              <a:defRPr sz="4636"/>
            </a:lvl2pPr>
            <a:lvl3pPr marL="3028036" indent="0">
              <a:buNone/>
              <a:defRPr sz="3974"/>
            </a:lvl3pPr>
            <a:lvl4pPr marL="4542053" indent="0">
              <a:buNone/>
              <a:defRPr sz="3312"/>
            </a:lvl4pPr>
            <a:lvl5pPr marL="6056071" indent="0">
              <a:buNone/>
              <a:defRPr sz="3312"/>
            </a:lvl5pPr>
            <a:lvl6pPr marL="7570089" indent="0">
              <a:buNone/>
              <a:defRPr sz="3312"/>
            </a:lvl6pPr>
            <a:lvl7pPr marL="9084107" indent="0">
              <a:buNone/>
              <a:defRPr sz="3312"/>
            </a:lvl7pPr>
            <a:lvl8pPr marL="10598125" indent="0">
              <a:buNone/>
              <a:defRPr sz="3312"/>
            </a:lvl8pPr>
            <a:lvl9pPr marL="12112142" indent="0">
              <a:buNone/>
              <a:defRPr sz="331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6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692" y="2853902"/>
            <a:ext cx="9766080" cy="9988656"/>
          </a:xfrm>
        </p:spPr>
        <p:txBody>
          <a:bodyPr anchor="b"/>
          <a:lstStyle>
            <a:lvl1pPr>
              <a:defRPr sz="1059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2933" y="6163644"/>
            <a:ext cx="15329237" cy="30421799"/>
          </a:xfrm>
        </p:spPr>
        <p:txBody>
          <a:bodyPr anchor="t"/>
          <a:lstStyle>
            <a:lvl1pPr marL="0" indent="0">
              <a:buNone/>
              <a:defRPr sz="10597"/>
            </a:lvl1pPr>
            <a:lvl2pPr marL="1514018" indent="0">
              <a:buNone/>
              <a:defRPr sz="9272"/>
            </a:lvl2pPr>
            <a:lvl3pPr marL="3028036" indent="0">
              <a:buNone/>
              <a:defRPr sz="7948"/>
            </a:lvl3pPr>
            <a:lvl4pPr marL="4542053" indent="0">
              <a:buNone/>
              <a:defRPr sz="6623"/>
            </a:lvl4pPr>
            <a:lvl5pPr marL="6056071" indent="0">
              <a:buNone/>
              <a:defRPr sz="6623"/>
            </a:lvl5pPr>
            <a:lvl6pPr marL="7570089" indent="0">
              <a:buNone/>
              <a:defRPr sz="6623"/>
            </a:lvl6pPr>
            <a:lvl7pPr marL="9084107" indent="0">
              <a:buNone/>
              <a:defRPr sz="6623"/>
            </a:lvl7pPr>
            <a:lvl8pPr marL="10598125" indent="0">
              <a:buNone/>
              <a:defRPr sz="6623"/>
            </a:lvl8pPr>
            <a:lvl9pPr marL="12112142" indent="0">
              <a:buNone/>
              <a:defRPr sz="662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692" y="12842558"/>
            <a:ext cx="9766080" cy="23792426"/>
          </a:xfrm>
        </p:spPr>
        <p:txBody>
          <a:bodyPr/>
          <a:lstStyle>
            <a:lvl1pPr marL="0" indent="0">
              <a:buNone/>
              <a:defRPr sz="5298"/>
            </a:lvl1pPr>
            <a:lvl2pPr marL="1514018" indent="0">
              <a:buNone/>
              <a:defRPr sz="4636"/>
            </a:lvl2pPr>
            <a:lvl3pPr marL="3028036" indent="0">
              <a:buNone/>
              <a:defRPr sz="3974"/>
            </a:lvl3pPr>
            <a:lvl4pPr marL="4542053" indent="0">
              <a:buNone/>
              <a:defRPr sz="3312"/>
            </a:lvl4pPr>
            <a:lvl5pPr marL="6056071" indent="0">
              <a:buNone/>
              <a:defRPr sz="3312"/>
            </a:lvl5pPr>
            <a:lvl6pPr marL="7570089" indent="0">
              <a:buNone/>
              <a:defRPr sz="3312"/>
            </a:lvl6pPr>
            <a:lvl7pPr marL="9084107" indent="0">
              <a:buNone/>
              <a:defRPr sz="3312"/>
            </a:lvl7pPr>
            <a:lvl8pPr marL="10598125" indent="0">
              <a:buNone/>
              <a:defRPr sz="3312"/>
            </a:lvl8pPr>
            <a:lvl9pPr marL="12112142" indent="0">
              <a:buNone/>
              <a:defRPr sz="331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76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749" y="2279167"/>
            <a:ext cx="26116478" cy="8274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749" y="11395788"/>
            <a:ext cx="26116478" cy="27161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748" y="39677170"/>
            <a:ext cx="6812994" cy="2279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BB544-02E7-4913-B827-E0796E234AA7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30242" y="39677170"/>
            <a:ext cx="10219492" cy="2279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5233" y="39677170"/>
            <a:ext cx="6812994" cy="2279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9ABDE-AA0B-498E-8552-0ECC8BE0A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8036" rtl="0" eaLnBrk="1" latinLnBrk="1" hangingPunct="1">
        <a:lnSpc>
          <a:spcPct val="90000"/>
        </a:lnSpc>
        <a:spcBef>
          <a:spcPct val="0"/>
        </a:spcBef>
        <a:buNone/>
        <a:defRPr sz="14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7009" indent="-757009" algn="l" defTabSz="3028036" rtl="0" eaLnBrk="1" latinLnBrk="1" hangingPunct="1">
        <a:lnSpc>
          <a:spcPct val="90000"/>
        </a:lnSpc>
        <a:spcBef>
          <a:spcPts val="3312"/>
        </a:spcBef>
        <a:buFont typeface="Arial" panose="020B0604020202020204" pitchFamily="34" charset="0"/>
        <a:buChar char="•"/>
        <a:defRPr sz="9272" kern="1200">
          <a:solidFill>
            <a:schemeClr val="tx1"/>
          </a:solidFill>
          <a:latin typeface="+mn-lt"/>
          <a:ea typeface="+mn-ea"/>
          <a:cs typeface="+mn-cs"/>
        </a:defRPr>
      </a:lvl1pPr>
      <a:lvl2pPr marL="2271027" indent="-757009" algn="l" defTabSz="3028036" rtl="0" eaLnBrk="1" latinLnBrk="1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7948" kern="1200">
          <a:solidFill>
            <a:schemeClr val="tx1"/>
          </a:solidFill>
          <a:latin typeface="+mn-lt"/>
          <a:ea typeface="+mn-ea"/>
          <a:cs typeface="+mn-cs"/>
        </a:defRPr>
      </a:lvl2pPr>
      <a:lvl3pPr marL="3785045" indent="-757009" algn="l" defTabSz="3028036" rtl="0" eaLnBrk="1" latinLnBrk="1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6623" kern="1200">
          <a:solidFill>
            <a:schemeClr val="tx1"/>
          </a:solidFill>
          <a:latin typeface="+mn-lt"/>
          <a:ea typeface="+mn-ea"/>
          <a:cs typeface="+mn-cs"/>
        </a:defRPr>
      </a:lvl3pPr>
      <a:lvl4pPr marL="5299062" indent="-757009" algn="l" defTabSz="3028036" rtl="0" eaLnBrk="1" latinLnBrk="1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4pPr>
      <a:lvl5pPr marL="6813080" indent="-757009" algn="l" defTabSz="3028036" rtl="0" eaLnBrk="1" latinLnBrk="1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5pPr>
      <a:lvl6pPr marL="8327098" indent="-757009" algn="l" defTabSz="3028036" rtl="0" eaLnBrk="1" latinLnBrk="1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6pPr>
      <a:lvl7pPr marL="9841116" indent="-757009" algn="l" defTabSz="3028036" rtl="0" eaLnBrk="1" latinLnBrk="1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7pPr>
      <a:lvl8pPr marL="11355134" indent="-757009" algn="l" defTabSz="3028036" rtl="0" eaLnBrk="1" latinLnBrk="1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8pPr>
      <a:lvl9pPr marL="12869151" indent="-757009" algn="l" defTabSz="3028036" rtl="0" eaLnBrk="1" latinLnBrk="1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1pPr>
      <a:lvl2pPr marL="1514018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2pPr>
      <a:lvl3pPr marL="3028036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3pPr>
      <a:lvl4pPr marL="4542053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4pPr>
      <a:lvl5pPr marL="6056071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5pPr>
      <a:lvl6pPr marL="7570089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6pPr>
      <a:lvl7pPr marL="9084107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7pPr>
      <a:lvl8pPr marL="10598125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8pPr>
      <a:lvl9pPr marL="12112142" algn="l" defTabSz="3028036" rtl="0" eaLnBrk="1" latinLnBrk="1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26" Type="http://schemas.openxmlformats.org/officeDocument/2006/relationships/image" Target="../media/image18.png"/><Relationship Id="rId21" Type="http://schemas.microsoft.com/office/2007/relationships/hdphoto" Target="../media/hdphoto2.wdp"/><Relationship Id="rId34" Type="http://schemas.openxmlformats.org/officeDocument/2006/relationships/image" Target="../media/image26.png"/><Relationship Id="rId7" Type="http://schemas.openxmlformats.org/officeDocument/2006/relationships/chart" Target="../charts/chart1.xml"/><Relationship Id="rId12" Type="http://schemas.openxmlformats.org/officeDocument/2006/relationships/image" Target="../media/image8.svg"/><Relationship Id="rId17" Type="http://schemas.microsoft.com/office/2007/relationships/hdphoto" Target="../media/hdphoto1.wdp"/><Relationship Id="rId25" Type="http://schemas.microsoft.com/office/2007/relationships/hdphoto" Target="../media/hdphoto4.wdp"/><Relationship Id="rId33" Type="http://schemas.openxmlformats.org/officeDocument/2006/relationships/image" Target="../media/image25.png"/><Relationship Id="rId2" Type="http://schemas.openxmlformats.org/officeDocument/2006/relationships/image" Target="../media/image1.jpeg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7.png"/><Relationship Id="rId24" Type="http://schemas.openxmlformats.org/officeDocument/2006/relationships/image" Target="../media/image17.png"/><Relationship Id="rId32" Type="http://schemas.openxmlformats.org/officeDocument/2006/relationships/image" Target="../media/image24.png"/><Relationship Id="rId37" Type="http://schemas.openxmlformats.org/officeDocument/2006/relationships/image" Target="../media/image29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1.png"/><Relationship Id="rId23" Type="http://schemas.microsoft.com/office/2007/relationships/hdphoto" Target="../media/hdphoto3.wdp"/><Relationship Id="rId28" Type="http://schemas.openxmlformats.org/officeDocument/2006/relationships/image" Target="../media/image20.png"/><Relationship Id="rId36" Type="http://schemas.openxmlformats.org/officeDocument/2006/relationships/image" Target="../media/image28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31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6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35" Type="http://schemas.openxmlformats.org/officeDocument/2006/relationships/image" Target="../media/image27.png"/><Relationship Id="rId8" Type="http://schemas.openxmlformats.org/officeDocument/2006/relationships/chart" Target="../charts/chart2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5BEB9D-5A6D-4664-8E78-DCF28034DA42}"/>
              </a:ext>
            </a:extLst>
          </p:cNvPr>
          <p:cNvSpPr/>
          <p:nvPr/>
        </p:nvSpPr>
        <p:spPr>
          <a:xfrm>
            <a:off x="723404" y="13056399"/>
            <a:ext cx="14251341" cy="18891936"/>
          </a:xfrm>
          <a:prstGeom prst="rect">
            <a:avLst/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1A10A03-9487-46B1-A1B5-B28DDBD3CB38}"/>
              </a:ext>
            </a:extLst>
          </p:cNvPr>
          <p:cNvSpPr/>
          <p:nvPr/>
        </p:nvSpPr>
        <p:spPr>
          <a:xfrm>
            <a:off x="15420304" y="19950403"/>
            <a:ext cx="13981312" cy="11747753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CB8D4C-3F54-4D55-9589-A0D012690694}"/>
              </a:ext>
            </a:extLst>
          </p:cNvPr>
          <p:cNvSpPr/>
          <p:nvPr/>
        </p:nvSpPr>
        <p:spPr>
          <a:xfrm>
            <a:off x="703386" y="32704305"/>
            <a:ext cx="14269122" cy="8307832"/>
          </a:xfrm>
          <a:prstGeom prst="rect">
            <a:avLst/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C8B4E5-CB93-4097-8CD7-376C649513E3}"/>
              </a:ext>
            </a:extLst>
          </p:cNvPr>
          <p:cNvSpPr/>
          <p:nvPr/>
        </p:nvSpPr>
        <p:spPr>
          <a:xfrm>
            <a:off x="381000" y="382588"/>
            <a:ext cx="29521150" cy="42119550"/>
          </a:xfrm>
          <a:prstGeom prst="rect">
            <a:avLst/>
          </a:prstGeom>
          <a:noFill/>
          <a:ln w="139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Rectangle 2498">
            <a:extLst>
              <a:ext uri="{FF2B5EF4-FFF2-40B4-BE49-F238E27FC236}">
                <a16:creationId xmlns:a16="http://schemas.microsoft.com/office/drawing/2014/main" id="{DD6D8138-9E0E-47A8-9F20-3FD4FFB09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5" y="1208972"/>
            <a:ext cx="28756605" cy="175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6617" tIns="193306" rIns="386617" bIns="193306" anchor="ctr"/>
          <a:lstStyle/>
          <a:p>
            <a:pPr algn="ctr"/>
            <a:r>
              <a:rPr lang="ko-KR" altLang="en-US" sz="8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조선소 안전을 위한 </a:t>
            </a:r>
            <a:r>
              <a:rPr lang="en-US" altLang="ko-KR" sz="8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sz="8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실시간 사고 감지 시스템</a:t>
            </a:r>
            <a:endParaRPr lang="ko-KR" altLang="ko-KR" sz="8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Picture 112" descr="국립 부경대학교">
            <a:extLst>
              <a:ext uri="{FF2B5EF4-FFF2-40B4-BE49-F238E27FC236}">
                <a16:creationId xmlns:a16="http://schemas.microsoft.com/office/drawing/2014/main" id="{FD2088C8-1959-49AE-B25F-EC8D834E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5" b="25549"/>
          <a:stretch>
            <a:fillRect/>
          </a:stretch>
        </p:blipFill>
        <p:spPr bwMode="auto">
          <a:xfrm>
            <a:off x="24813437" y="41207496"/>
            <a:ext cx="2320290" cy="117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보도자료 상세보기 | 신세계아이앤씨">
            <a:extLst>
              <a:ext uri="{FF2B5EF4-FFF2-40B4-BE49-F238E27FC236}">
                <a16:creationId xmlns:a16="http://schemas.microsoft.com/office/drawing/2014/main" id="{34EA21C0-0D3F-41D1-877E-55447A31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" t="23065" r="44824" b="19473"/>
          <a:stretch>
            <a:fillRect/>
          </a:stretch>
        </p:blipFill>
        <p:spPr bwMode="auto">
          <a:xfrm>
            <a:off x="19642388" y="41411895"/>
            <a:ext cx="4753542" cy="879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498">
            <a:extLst>
              <a:ext uri="{FF2B5EF4-FFF2-40B4-BE49-F238E27FC236}">
                <a16:creationId xmlns:a16="http://schemas.microsoft.com/office/drawing/2014/main" id="{83B96E43-E4C6-4535-BFE2-A16395A03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04678" y="2729838"/>
            <a:ext cx="10407630" cy="1167186"/>
          </a:xfrm>
          <a:prstGeom prst="rect">
            <a:avLst/>
          </a:prstGeom>
          <a:noFill/>
          <a:ln>
            <a:noFill/>
          </a:ln>
        </p:spPr>
        <p:txBody>
          <a:bodyPr lIns="386617" tIns="193306" rIns="386617" bIns="193306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14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1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10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9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9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defTabSz="41751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defTabSz="41751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defTabSz="41751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defTabSz="41751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4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안전하조</a:t>
            </a:r>
            <a:r>
              <a:rPr kumimoji="0" lang="ko-KR" altLang="en-US" sz="4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4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kumimoji="0" lang="ko-KR" altLang="en-US" sz="4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양시현</a:t>
            </a:r>
            <a:r>
              <a:rPr kumimoji="0" lang="en-US" altLang="ko-KR" sz="4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4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전주영</a:t>
            </a:r>
            <a:r>
              <a:rPr kumimoji="0" lang="en-US" altLang="ko-KR" sz="4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4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박초신</a:t>
            </a:r>
            <a:endParaRPr kumimoji="0" lang="ko-KR" altLang="en-US" sz="4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Picture 106" descr="소개 &gt; CI 소개 | IITP">
            <a:extLst>
              <a:ext uri="{FF2B5EF4-FFF2-40B4-BE49-F238E27FC236}">
                <a16:creationId xmlns:a16="http://schemas.microsoft.com/office/drawing/2014/main" id="{A19CAA7B-7C1F-46FA-B6E5-0C74E5641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727" y="41238598"/>
            <a:ext cx="1957671" cy="117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3E28708-F249-4533-BE2E-43956D2A3BF2}"/>
              </a:ext>
            </a:extLst>
          </p:cNvPr>
          <p:cNvSpPr txBox="1"/>
          <p:nvPr/>
        </p:nvSpPr>
        <p:spPr>
          <a:xfrm>
            <a:off x="754919" y="41574233"/>
            <a:ext cx="10754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디지털스마트부산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아카데미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SW 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전문인재 양성사업</a:t>
            </a:r>
          </a:p>
        </p:txBody>
      </p:sp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DF6E35FD-4B77-435C-A0E4-DC32561340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87216" y="41247824"/>
          <a:ext cx="3690860" cy="117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132800" imgH="3536874" progId="">
                  <p:embed/>
                </p:oleObj>
              </mc:Choice>
              <mc:Fallback>
                <p:oleObj r:id="rId5" imgW="11132800" imgH="3536874" progId="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DF6E35FD-4B77-435C-A0E4-DC32561340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87216" y="41247824"/>
                        <a:ext cx="3690860" cy="1172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0D95CB-7CD4-4D18-A2AC-99072CDE2A4A}"/>
              </a:ext>
            </a:extLst>
          </p:cNvPr>
          <p:cNvSpPr/>
          <p:nvPr/>
        </p:nvSpPr>
        <p:spPr>
          <a:xfrm>
            <a:off x="377825" y="41147628"/>
            <a:ext cx="29517975" cy="1354510"/>
          </a:xfrm>
          <a:prstGeom prst="rect">
            <a:avLst/>
          </a:prstGeom>
          <a:noFill/>
          <a:ln w="139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0523A2-E39F-408E-B49E-2CEFF31C6533}"/>
              </a:ext>
            </a:extLst>
          </p:cNvPr>
          <p:cNvSpPr/>
          <p:nvPr/>
        </p:nvSpPr>
        <p:spPr>
          <a:xfrm>
            <a:off x="708618" y="4239217"/>
            <a:ext cx="28703704" cy="6822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31834E-068A-4D43-A788-B3A2D46E4386}"/>
              </a:ext>
            </a:extLst>
          </p:cNvPr>
          <p:cNvSpPr/>
          <p:nvPr/>
        </p:nvSpPr>
        <p:spPr>
          <a:xfrm>
            <a:off x="15366578" y="33351437"/>
            <a:ext cx="14240392" cy="7645243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3B19411-35A7-411E-8135-76CBDA783303}"/>
              </a:ext>
            </a:extLst>
          </p:cNvPr>
          <p:cNvSpPr/>
          <p:nvPr/>
        </p:nvSpPr>
        <p:spPr>
          <a:xfrm>
            <a:off x="686375" y="5284232"/>
            <a:ext cx="13418174" cy="5514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조선소에서는 매년 재해가 발생하며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연평균 사망만인율이 전체 산업의 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1.5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배에 달한다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[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 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1, 2]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보면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최근 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년간 항만에서 발생한 안전사고는 사고 대비 사망자 비율이 매우 높다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특히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항만 산업에서는 안전장비의 잘못된 사용으로 인해 발생한 사고가 다른 산업에 비해 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55%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가장 높은 비중을 차지한다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화재는 안전 뿐만 아니라 경제적 손실도 야기한다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36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본 프로젝트는 이러한 문제를 해결하기 위해 안전장비 착용 여부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화재 발생 감지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추락 및 쓰러짐과 같은 특수한 움직임을 실시간으로 감지하는 시스템을 구현한다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36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93FD28-FD45-42A4-9D25-8D39A2AFCB88}"/>
              </a:ext>
            </a:extLst>
          </p:cNvPr>
          <p:cNvSpPr/>
          <p:nvPr/>
        </p:nvSpPr>
        <p:spPr>
          <a:xfrm>
            <a:off x="888646" y="13619065"/>
            <a:ext cx="13919768" cy="3549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Font typeface="+mj-lt"/>
              <a:buAutoNum type="arabicPeriod"/>
            </a:pPr>
            <a:r>
              <a:rPr lang="en-US" altLang="ko-KR" sz="4000" b="1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Keypoints</a:t>
            </a:r>
            <a:r>
              <a:rPr lang="ko-KR" altLang="en-US" sz="40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검출 모델</a:t>
            </a:r>
            <a:endParaRPr lang="en-US" altLang="ko-KR" sz="40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atinLnBrk="1"/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 검출과 관절 키포인트를 추출하여 사람의 관절 키포인트 각도 계산 및 신체의 </a:t>
            </a:r>
            <a:r>
              <a:rPr lang="ko-KR" altLang="en-US" sz="36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높이값을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추출하기 위해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YOLOv8n-Pose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Detectron2 </a:t>
            </a:r>
            <a:r>
              <a:rPr lang="en-US" altLang="ko-KR" sz="36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Keypoints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R-CNN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비교한다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비교 결과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sz="36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더 높고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YOLOv8n-Pose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검출하지 못한 관절 위치를 더 정확하게 검출한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Detectron2 </a:t>
            </a:r>
            <a:r>
              <a:rPr lang="en-US" altLang="ko-KR" sz="36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Keypoints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R-CNN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사용한다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F262DD8-C0C3-4455-B43B-0ED39BF0AE93}"/>
              </a:ext>
            </a:extLst>
          </p:cNvPr>
          <p:cNvSpPr/>
          <p:nvPr/>
        </p:nvSpPr>
        <p:spPr>
          <a:xfrm>
            <a:off x="22634576" y="26126264"/>
            <a:ext cx="64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쓰러짐 감지 결과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E463891-6258-4E20-AD16-145A21ADF3AA}"/>
              </a:ext>
            </a:extLst>
          </p:cNvPr>
          <p:cNvSpPr/>
          <p:nvPr/>
        </p:nvSpPr>
        <p:spPr>
          <a:xfrm>
            <a:off x="663984" y="730020"/>
            <a:ext cx="28932096" cy="3072778"/>
          </a:xfrm>
          <a:prstGeom prst="rect">
            <a:avLst/>
          </a:prstGeom>
          <a:noFill/>
          <a:ln w="139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0D87A04-BAFD-4377-9541-6EFBC93B77EA}"/>
              </a:ext>
            </a:extLst>
          </p:cNvPr>
          <p:cNvSpPr/>
          <p:nvPr/>
        </p:nvSpPr>
        <p:spPr>
          <a:xfrm>
            <a:off x="2552793" y="32156699"/>
            <a:ext cx="10031495" cy="976057"/>
          </a:xfrm>
          <a:prstGeom prst="rect">
            <a:avLst/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화재</a:t>
            </a:r>
            <a:r>
              <a:rPr lang="en-US" altLang="ko-KR" sz="44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44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안전장비 착용 감지 모델</a:t>
            </a:r>
            <a:endParaRPr lang="en-US" altLang="ko-KR" sz="44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BF99977-2823-4F2D-8BA4-30F201F12458}"/>
              </a:ext>
            </a:extLst>
          </p:cNvPr>
          <p:cNvSpPr/>
          <p:nvPr/>
        </p:nvSpPr>
        <p:spPr>
          <a:xfrm>
            <a:off x="3216348" y="12550961"/>
            <a:ext cx="9000000" cy="900000"/>
          </a:xfrm>
          <a:prstGeom prst="rect">
            <a:avLst/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안전사고 감지 모델</a:t>
            </a:r>
            <a:endParaRPr lang="en-US" altLang="ko-KR" sz="44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8B31FEA-DAE9-4393-A411-308F4938DC9B}"/>
              </a:ext>
            </a:extLst>
          </p:cNvPr>
          <p:cNvSpPr/>
          <p:nvPr/>
        </p:nvSpPr>
        <p:spPr>
          <a:xfrm>
            <a:off x="15366578" y="32078863"/>
            <a:ext cx="14138357" cy="1080000"/>
          </a:xfrm>
          <a:prstGeom prst="rect">
            <a:avLst/>
          </a:prstGeom>
          <a:solidFill>
            <a:schemeClr val="bg1"/>
          </a:solidFill>
          <a:ln w="139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&lt; </a:t>
            </a:r>
            <a:r>
              <a:rPr lang="ko-KR" altLang="en-US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장점 및 기대효과 </a:t>
            </a:r>
            <a:r>
              <a:rPr lang="en-US" altLang="ko-KR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B2AE2D9-A6BF-4B45-A7A1-3A2077D99B74}"/>
              </a:ext>
            </a:extLst>
          </p:cNvPr>
          <p:cNvSpPr/>
          <p:nvPr/>
        </p:nvSpPr>
        <p:spPr>
          <a:xfrm>
            <a:off x="15653556" y="26127920"/>
            <a:ext cx="64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화재 데이터 착용결과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0869F52-8BFE-4EA1-98D2-899D5718071C}"/>
              </a:ext>
            </a:extLst>
          </p:cNvPr>
          <p:cNvSpPr/>
          <p:nvPr/>
        </p:nvSpPr>
        <p:spPr>
          <a:xfrm>
            <a:off x="22634576" y="20594199"/>
            <a:ext cx="64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CCTV </a:t>
            </a:r>
            <a:r>
              <a:rPr lang="ko-KR" altLang="en-US" sz="32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안전장비 검출 결과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C180DFB-0108-4D19-9FF6-583ECF33FEF5}"/>
              </a:ext>
            </a:extLst>
          </p:cNvPr>
          <p:cNvSpPr/>
          <p:nvPr/>
        </p:nvSpPr>
        <p:spPr>
          <a:xfrm>
            <a:off x="15659549" y="20571822"/>
            <a:ext cx="64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사전 안전장비 착용 확인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CE91F61-1F3A-4F45-8611-559138EE8AE3}"/>
              </a:ext>
            </a:extLst>
          </p:cNvPr>
          <p:cNvSpPr/>
          <p:nvPr/>
        </p:nvSpPr>
        <p:spPr>
          <a:xfrm>
            <a:off x="699298" y="4051051"/>
            <a:ext cx="28756605" cy="1045015"/>
          </a:xfrm>
          <a:prstGeom prst="rect">
            <a:avLst/>
          </a:prstGeom>
          <a:solidFill>
            <a:schemeClr val="bg1"/>
          </a:solidFill>
          <a:ln w="139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&lt; </a:t>
            </a:r>
            <a:r>
              <a:rPr lang="ko-KR" altLang="en-US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연구 배경과 목표 </a:t>
            </a:r>
            <a:r>
              <a:rPr lang="en-US" altLang="ko-KR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</a:t>
            </a:r>
          </a:p>
        </p:txBody>
      </p:sp>
      <p:sp>
        <p:nvSpPr>
          <p:cNvPr id="215" name="TextBox 9">
            <a:extLst>
              <a:ext uri="{FF2B5EF4-FFF2-40B4-BE49-F238E27FC236}">
                <a16:creationId xmlns:a16="http://schemas.microsoft.com/office/drawing/2014/main" id="{90D93A07-E071-4C3B-AFB9-8A39A01F8964}"/>
              </a:ext>
            </a:extLst>
          </p:cNvPr>
          <p:cNvSpPr txBox="1"/>
          <p:nvPr/>
        </p:nvSpPr>
        <p:spPr>
          <a:xfrm>
            <a:off x="15399745" y="10754691"/>
            <a:ext cx="125441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[</a:t>
            </a:r>
            <a:r>
              <a:rPr lang="ko-KR" alt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그래프</a:t>
            </a:r>
            <a:r>
              <a:rPr lang="en-US" altLang="ko-KR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]</a:t>
            </a:r>
          </a:p>
        </p:txBody>
      </p:sp>
      <p:graphicFrame>
        <p:nvGraphicFramePr>
          <p:cNvPr id="216" name="차트 215">
            <a:extLst>
              <a:ext uri="{FF2B5EF4-FFF2-40B4-BE49-F238E27FC236}">
                <a16:creationId xmlns:a16="http://schemas.microsoft.com/office/drawing/2014/main" id="{12136E9A-6CD8-46CF-9F85-076DFDAF001F}"/>
              </a:ext>
            </a:extLst>
          </p:cNvPr>
          <p:cNvGraphicFramePr>
            <a:graphicFrameLocks/>
          </p:cNvGraphicFramePr>
          <p:nvPr/>
        </p:nvGraphicFramePr>
        <p:xfrm>
          <a:off x="14501763" y="4991621"/>
          <a:ext cx="7514080" cy="5592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9" name="차트 218">
            <a:extLst>
              <a:ext uri="{FF2B5EF4-FFF2-40B4-BE49-F238E27FC236}">
                <a16:creationId xmlns:a16="http://schemas.microsoft.com/office/drawing/2014/main" id="{0F02BEEE-31A2-496A-A0B4-BD46CD55542A}"/>
              </a:ext>
            </a:extLst>
          </p:cNvPr>
          <p:cNvGraphicFramePr>
            <a:graphicFrameLocks/>
          </p:cNvGraphicFramePr>
          <p:nvPr/>
        </p:nvGraphicFramePr>
        <p:xfrm>
          <a:off x="21588519" y="4993589"/>
          <a:ext cx="7916416" cy="633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0C13E36-6C1B-476F-9AC3-E44B45818363}"/>
              </a:ext>
            </a:extLst>
          </p:cNvPr>
          <p:cNvSpPr/>
          <p:nvPr/>
        </p:nvSpPr>
        <p:spPr>
          <a:xfrm>
            <a:off x="890642" y="38109904"/>
            <a:ext cx="8171071" cy="2614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latinLnBrk="1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YOLOv8n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Detectron2 Faster R-CNN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비교 </a:t>
            </a:r>
            <a:b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36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차이는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0.006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근소하지만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속도가 빠른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YOLOv8n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사용한다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464CF35-BC34-49B1-847F-935FC2F9A70C}"/>
              </a:ext>
            </a:extLst>
          </p:cNvPr>
          <p:cNvSpPr/>
          <p:nvPr/>
        </p:nvSpPr>
        <p:spPr>
          <a:xfrm>
            <a:off x="957031" y="17232117"/>
            <a:ext cx="13851383" cy="3470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40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사고유형 분류 모델 선정</a:t>
            </a:r>
            <a:endParaRPr lang="en-US" altLang="ko-KR" sz="40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atinLnBrk="1"/>
            <a:r>
              <a:rPr lang="en-US" altLang="ko-KR" sz="36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Keypoints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모델로 검출한 </a:t>
            </a:r>
            <a:r>
              <a:rPr lang="ko-KR" altLang="en-US" sz="36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피처값으로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사고 유형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쓰러짐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추락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분류하기 위해 분류 모델을 비교한다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앙상블 모델의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 Forest, </a:t>
            </a:r>
            <a:r>
              <a:rPr lang="ko-KR" altLang="en-US" sz="36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머신러닝의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SVM(Support Vector Machine), </a:t>
            </a:r>
            <a:r>
              <a:rPr lang="ko-KR" altLang="en-US" sz="36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딥러닝의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LSTM(Long Short-Term Memory)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비교한 결과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검증 정확도가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0.92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가장 높은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 Forest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선정한다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FF26CE5-D9B5-4B7B-AC3B-55BBEC87A588}"/>
              </a:ext>
            </a:extLst>
          </p:cNvPr>
          <p:cNvSpPr/>
          <p:nvPr/>
        </p:nvSpPr>
        <p:spPr>
          <a:xfrm>
            <a:off x="958617" y="35368646"/>
            <a:ext cx="8241099" cy="2566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latinLnBrk="1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버전 별 비교</a:t>
            </a:r>
            <a:b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동일한 화재 데이터 셋을 통해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YOLOv5n, YOLOv6n, YOLOv8n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비교하여 </a:t>
            </a:r>
            <a:r>
              <a:rPr lang="en-US" altLang="ko-KR" sz="36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수치가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0.824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가장 높았던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YOLOv8n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사용한다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1EF91B7-88CA-472C-86A6-833682C9400A}"/>
              </a:ext>
            </a:extLst>
          </p:cNvPr>
          <p:cNvSpPr/>
          <p:nvPr/>
        </p:nvSpPr>
        <p:spPr>
          <a:xfrm>
            <a:off x="17261507" y="19348735"/>
            <a:ext cx="9993412" cy="1080000"/>
          </a:xfrm>
          <a:prstGeom prst="rect">
            <a:avLst/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실행 결과 </a:t>
            </a:r>
            <a:endParaRPr lang="en-US" altLang="ko-KR" sz="44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E99B492-D920-4F21-A9ED-E80FA3BCE046}"/>
              </a:ext>
            </a:extLst>
          </p:cNvPr>
          <p:cNvSpPr/>
          <p:nvPr/>
        </p:nvSpPr>
        <p:spPr>
          <a:xfrm>
            <a:off x="775036" y="11238813"/>
            <a:ext cx="14212751" cy="1080000"/>
          </a:xfrm>
          <a:prstGeom prst="rect">
            <a:avLst/>
          </a:prstGeom>
          <a:noFill/>
          <a:ln w="139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&lt; </a:t>
            </a:r>
            <a:r>
              <a:rPr lang="ko-KR" altLang="en-US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시스템 구현 </a:t>
            </a:r>
            <a:r>
              <a:rPr lang="en-US" altLang="ko-KR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E434A00-D300-4EED-81FA-CE5B11C649D7}"/>
              </a:ext>
            </a:extLst>
          </p:cNvPr>
          <p:cNvSpPr/>
          <p:nvPr/>
        </p:nvSpPr>
        <p:spPr>
          <a:xfrm>
            <a:off x="15345874" y="11232219"/>
            <a:ext cx="14352285" cy="1080000"/>
          </a:xfrm>
          <a:prstGeom prst="rect">
            <a:avLst/>
          </a:prstGeom>
          <a:solidFill>
            <a:schemeClr val="bg1"/>
          </a:solidFill>
          <a:ln w="139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&lt; </a:t>
            </a:r>
            <a:r>
              <a:rPr lang="ko-KR" altLang="en-US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흐름도 </a:t>
            </a:r>
            <a:r>
              <a:rPr lang="en-US" altLang="ko-KR" sz="48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8DB0B13-4078-4172-9DA8-79647BC9669A}"/>
              </a:ext>
            </a:extLst>
          </p:cNvPr>
          <p:cNvSpPr/>
          <p:nvPr/>
        </p:nvSpPr>
        <p:spPr>
          <a:xfrm>
            <a:off x="899430" y="20951326"/>
            <a:ext cx="13919769" cy="470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sz="40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안전사고 분류 방법</a:t>
            </a:r>
            <a:endParaRPr lang="en-US" altLang="ko-KR" sz="40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atinLnBrk="1"/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단일 프레임으로는 정상과 이상 행동을 </a:t>
            </a:r>
            <a:r>
              <a:rPr lang="ko-KR" altLang="en-US" sz="4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구분하기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힘들기 때문에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여러 프레임에서 관절 각도와 특정 신체 부위의 위치 변화를 추출한다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신체 부위의 위치 변화 패턴을 통해 추락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쓰러짐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누움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분류한다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누움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상태는 관절 각도 변화가 완만하게 나타나는 반면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쓰러짐은 매우 불규칙하고 급격하게 변화하는 패턴을 보인다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쓰러짐의 경우 머리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허리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발의 위치가 완만하게 변화하거나 발의 위치가 거의 변화하지 않는 패턴을 보이며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추락의 경우 세 부위 모두 급격한 변화의 패턴을 보인다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0E64EA4B-0741-4F97-9E57-0B8C334D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7815FE-4594-4EEA-B1A8-C5B351ED65C4}"/>
              </a:ext>
            </a:extLst>
          </p:cNvPr>
          <p:cNvSpPr/>
          <p:nvPr/>
        </p:nvSpPr>
        <p:spPr>
          <a:xfrm>
            <a:off x="890645" y="33360230"/>
            <a:ext cx="12626526" cy="1844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 탐지 모델 선정 </a:t>
            </a:r>
            <a:endParaRPr lang="en-US" altLang="ko-KR" sz="40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화재와 안전장비 착용 감지 모델을 만들기 위해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각 버전과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Detectron2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mAP50</a:t>
            </a:r>
            <a:r>
              <a:rPr lang="ko-KR" altLang="en-US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비교한다</a:t>
            </a:r>
            <a:r>
              <a:rPr lang="en-US" altLang="ko-KR" sz="3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32" name="TextBox 8">
            <a:extLst>
              <a:ext uri="{FF2B5EF4-FFF2-40B4-BE49-F238E27FC236}">
                <a16:creationId xmlns:a16="http://schemas.microsoft.com/office/drawing/2014/main" id="{80D4637A-1C5C-4DD0-A146-78D23E9ABFE3}"/>
              </a:ext>
            </a:extLst>
          </p:cNvPr>
          <p:cNvSpPr txBox="1"/>
          <p:nvPr/>
        </p:nvSpPr>
        <p:spPr>
          <a:xfrm>
            <a:off x="17638167" y="34084195"/>
            <a:ext cx="1162067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1"/>
            <a:r>
              <a:rPr lang="ko-KR" altLang="en-US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실시간으로 위험 상황을 감지하여 즉각적인 대응을 할 수 있어</a:t>
            </a:r>
            <a:r>
              <a:rPr lang="en-US" altLang="ko-KR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사고를 미연에 방지할 수 있다</a:t>
            </a:r>
            <a:r>
              <a:rPr lang="en-US" altLang="ko-KR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.</a:t>
            </a:r>
            <a:endParaRPr lang="en-US" sz="32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"/>
            </a:endParaRPr>
          </a:p>
        </p:txBody>
      </p:sp>
      <p:sp>
        <p:nvSpPr>
          <p:cNvPr id="134" name="TextBox 9">
            <a:extLst>
              <a:ext uri="{FF2B5EF4-FFF2-40B4-BE49-F238E27FC236}">
                <a16:creationId xmlns:a16="http://schemas.microsoft.com/office/drawing/2014/main" id="{B26C8FA3-98F7-4E3C-B105-4C25754CB843}"/>
              </a:ext>
            </a:extLst>
          </p:cNvPr>
          <p:cNvSpPr txBox="1"/>
          <p:nvPr/>
        </p:nvSpPr>
        <p:spPr>
          <a:xfrm>
            <a:off x="17675584" y="33643970"/>
            <a:ext cx="5859329" cy="364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6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작업자의</a:t>
            </a:r>
            <a:r>
              <a:rPr lang="en-US" sz="36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안전</a:t>
            </a:r>
            <a:r>
              <a:rPr lang="en-US" sz="36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강화</a:t>
            </a:r>
            <a:endParaRPr lang="en-US" sz="36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35" name="TextBox 10">
            <a:extLst>
              <a:ext uri="{FF2B5EF4-FFF2-40B4-BE49-F238E27FC236}">
                <a16:creationId xmlns:a16="http://schemas.microsoft.com/office/drawing/2014/main" id="{E103A449-FDFF-4321-AA0C-A5008102BEED}"/>
              </a:ext>
            </a:extLst>
          </p:cNvPr>
          <p:cNvSpPr txBox="1"/>
          <p:nvPr/>
        </p:nvSpPr>
        <p:spPr>
          <a:xfrm>
            <a:off x="17617688" y="37749098"/>
            <a:ext cx="1162067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latinLnBrk="1"/>
            <a:r>
              <a:rPr lang="ko-KR" altLang="en-US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화재나 중대한 안전사고 발생 시 즉각적인 경고와 조치가 가능하여 인명 피해를 최소화할 수 있다</a:t>
            </a:r>
            <a:r>
              <a:rPr lang="en-US" altLang="ko-KR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.</a:t>
            </a:r>
            <a:endParaRPr lang="en-US" sz="32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"/>
            </a:endParaRPr>
          </a:p>
        </p:txBody>
      </p:sp>
      <p:sp>
        <p:nvSpPr>
          <p:cNvPr id="136" name="TextBox 11">
            <a:extLst>
              <a:ext uri="{FF2B5EF4-FFF2-40B4-BE49-F238E27FC236}">
                <a16:creationId xmlns:a16="http://schemas.microsoft.com/office/drawing/2014/main" id="{A62F78BB-E6F8-4397-81AB-8E24B04FBB97}"/>
              </a:ext>
            </a:extLst>
          </p:cNvPr>
          <p:cNvSpPr txBox="1"/>
          <p:nvPr/>
        </p:nvSpPr>
        <p:spPr>
          <a:xfrm>
            <a:off x="17612108" y="37341009"/>
            <a:ext cx="6608897" cy="352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사고 인명피해 최소화</a:t>
            </a:r>
            <a:endParaRPr lang="en-US" sz="36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37" name="TextBox 14">
            <a:extLst>
              <a:ext uri="{FF2B5EF4-FFF2-40B4-BE49-F238E27FC236}">
                <a16:creationId xmlns:a16="http://schemas.microsoft.com/office/drawing/2014/main" id="{A8F8DF61-030F-43D5-AE46-83A3DA030AD7}"/>
              </a:ext>
            </a:extLst>
          </p:cNvPr>
          <p:cNvSpPr txBox="1"/>
          <p:nvPr/>
        </p:nvSpPr>
        <p:spPr>
          <a:xfrm>
            <a:off x="17597058" y="39698930"/>
            <a:ext cx="11672088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latinLnBrk="1"/>
            <a:r>
              <a:rPr lang="ko-KR" altLang="en-US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항만에 국한되지 않고 안전사고가 발생할 수 있는 다양한 산업에서 시스템을 활용할 수 있다</a:t>
            </a:r>
            <a:r>
              <a:rPr lang="en-US" altLang="ko-KR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.</a:t>
            </a:r>
            <a:endParaRPr lang="en-US" sz="32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"/>
            </a:endParaRPr>
          </a:p>
        </p:txBody>
      </p:sp>
      <p:sp>
        <p:nvSpPr>
          <p:cNvPr id="138" name="TextBox 15">
            <a:extLst>
              <a:ext uri="{FF2B5EF4-FFF2-40B4-BE49-F238E27FC236}">
                <a16:creationId xmlns:a16="http://schemas.microsoft.com/office/drawing/2014/main" id="{74CBC1D4-0AB6-42E9-99A7-D8CE1D0BFDCD}"/>
              </a:ext>
            </a:extLst>
          </p:cNvPr>
          <p:cNvSpPr txBox="1"/>
          <p:nvPr/>
        </p:nvSpPr>
        <p:spPr>
          <a:xfrm>
            <a:off x="17613581" y="39299451"/>
            <a:ext cx="5505888" cy="352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다방면 산업 활용</a:t>
            </a:r>
            <a:endParaRPr lang="en-US" sz="36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B887CD27-DD73-425F-9198-E737DADCE5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216" y="37154807"/>
            <a:ext cx="1530822" cy="1530822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920E6D7D-5306-41E4-9678-E2926C97E5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333" y="33472230"/>
            <a:ext cx="1628740" cy="1628740"/>
          </a:xfrm>
          <a:prstGeom prst="rect">
            <a:avLst/>
          </a:prstGeom>
        </p:spPr>
      </p:pic>
      <p:pic>
        <p:nvPicPr>
          <p:cNvPr id="142" name="그래픽 141" descr="전구 및 기어  단색으로 채워진">
            <a:extLst>
              <a:ext uri="{FF2B5EF4-FFF2-40B4-BE49-F238E27FC236}">
                <a16:creationId xmlns:a16="http://schemas.microsoft.com/office/drawing/2014/main" id="{7978A6FE-7AE1-4319-8741-8EB7056163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72043" y="39009724"/>
            <a:ext cx="1657602" cy="1657602"/>
          </a:xfrm>
          <a:prstGeom prst="rect">
            <a:avLst/>
          </a:prstGeom>
        </p:spPr>
      </p:pic>
      <p:sp>
        <p:nvSpPr>
          <p:cNvPr id="143" name="TextBox 18">
            <a:extLst>
              <a:ext uri="{FF2B5EF4-FFF2-40B4-BE49-F238E27FC236}">
                <a16:creationId xmlns:a16="http://schemas.microsoft.com/office/drawing/2014/main" id="{7616304D-43C6-4805-8866-0E34AD1AD2C5}"/>
              </a:ext>
            </a:extLst>
          </p:cNvPr>
          <p:cNvSpPr txBox="1"/>
          <p:nvPr/>
        </p:nvSpPr>
        <p:spPr>
          <a:xfrm>
            <a:off x="17638167" y="35429362"/>
            <a:ext cx="2248802" cy="352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인력 절감 </a:t>
            </a:r>
            <a:endParaRPr lang="en-US" sz="36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EF0455C7-8D1F-4EC7-8C27-7C303932A3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556" y="35268610"/>
            <a:ext cx="1627958" cy="1627958"/>
          </a:xfrm>
          <a:prstGeom prst="rect">
            <a:avLst/>
          </a:prstGeom>
        </p:spPr>
      </p:pic>
      <p:sp>
        <p:nvSpPr>
          <p:cNvPr id="152" name="TextBox 14">
            <a:extLst>
              <a:ext uri="{FF2B5EF4-FFF2-40B4-BE49-F238E27FC236}">
                <a16:creationId xmlns:a16="http://schemas.microsoft.com/office/drawing/2014/main" id="{5BE5B158-6488-463F-BA1C-E984793C53D1}"/>
              </a:ext>
            </a:extLst>
          </p:cNvPr>
          <p:cNvSpPr txBox="1"/>
          <p:nvPr/>
        </p:nvSpPr>
        <p:spPr>
          <a:xfrm>
            <a:off x="17675584" y="35833238"/>
            <a:ext cx="1150742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latinLnBrk="1"/>
            <a:r>
              <a:rPr lang="en-US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AI </a:t>
            </a:r>
            <a:r>
              <a:rPr lang="ko-KR" altLang="en-US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자동화 시스템 도입으로 부족한 인력을 대체할 수 있어 인력절감 효과를 기대할 수 있다</a:t>
            </a:r>
            <a:r>
              <a:rPr lang="en-US" altLang="ko-KR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.</a:t>
            </a:r>
            <a:r>
              <a:rPr lang="ko-KR" altLang="en-US" sz="3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 </a:t>
            </a:r>
            <a:endParaRPr lang="en-US" sz="32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"/>
            </a:endParaRPr>
          </a:p>
        </p:txBody>
      </p:sp>
      <p:graphicFrame>
        <p:nvGraphicFramePr>
          <p:cNvPr id="86" name="표 7">
            <a:extLst>
              <a:ext uri="{FF2B5EF4-FFF2-40B4-BE49-F238E27FC236}">
                <a16:creationId xmlns:a16="http://schemas.microsoft.com/office/drawing/2014/main" id="{A4E8DC97-9C4C-4133-9B99-8E1606908EC5}"/>
              </a:ext>
            </a:extLst>
          </p:cNvPr>
          <p:cNvGraphicFramePr>
            <a:graphicFrameLocks noGrp="1"/>
          </p:cNvGraphicFramePr>
          <p:nvPr/>
        </p:nvGraphicFramePr>
        <p:xfrm>
          <a:off x="9199716" y="35503921"/>
          <a:ext cx="5401619" cy="266625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80349">
                  <a:extLst>
                    <a:ext uri="{9D8B030D-6E8A-4147-A177-3AD203B41FA5}">
                      <a16:colId xmlns:a16="http://schemas.microsoft.com/office/drawing/2014/main" val="941760758"/>
                    </a:ext>
                  </a:extLst>
                </a:gridCol>
                <a:gridCol w="2421270">
                  <a:extLst>
                    <a:ext uri="{9D8B030D-6E8A-4147-A177-3AD203B41FA5}">
                      <a16:colId xmlns:a16="http://schemas.microsoft.com/office/drawing/2014/main" val="54042190"/>
                    </a:ext>
                  </a:extLst>
                </a:gridCol>
              </a:tblGrid>
              <a:tr h="643692">
                <a:tc>
                  <a:txBody>
                    <a:bodyPr/>
                    <a:lstStyle/>
                    <a:p>
                      <a:pPr algn="ctr"/>
                      <a:endParaRPr lang="ko-KR" altLang="en-US" sz="3200" b="1" dirty="0">
                        <a:solidFill>
                          <a:sysClr val="windowText" lastClr="00000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ysClr val="windowText" lastClr="00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975588"/>
                  </a:ext>
                </a:extLst>
              </a:tr>
              <a:tr h="67294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ysClr val="windowText" lastClr="00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YOLOv5n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b="1" dirty="0">
                          <a:solidFill>
                            <a:sysClr val="windowText" lastClr="00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0.821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287220"/>
                  </a:ext>
                </a:extLst>
              </a:tr>
              <a:tr h="67294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ysClr val="windowText" lastClr="00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YOLOv6n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b="1" dirty="0">
                          <a:solidFill>
                            <a:sysClr val="windowText" lastClr="00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0.642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788620"/>
                  </a:ext>
                </a:extLst>
              </a:tr>
              <a:tr h="67666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YOLOv8n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b="1" dirty="0">
                          <a:solidFill>
                            <a:srgbClr val="FF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0.824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52560"/>
                  </a:ext>
                </a:extLst>
              </a:tr>
            </a:tbl>
          </a:graphicData>
        </a:graphic>
      </p:graphicFrame>
      <p:graphicFrame>
        <p:nvGraphicFramePr>
          <p:cNvPr id="87" name="표 7">
            <a:extLst>
              <a:ext uri="{FF2B5EF4-FFF2-40B4-BE49-F238E27FC236}">
                <a16:creationId xmlns:a16="http://schemas.microsoft.com/office/drawing/2014/main" id="{A77B4B9E-D55E-4B63-8204-26D4B8E7AF91}"/>
              </a:ext>
            </a:extLst>
          </p:cNvPr>
          <p:cNvGraphicFramePr>
            <a:graphicFrameLocks noGrp="1"/>
          </p:cNvGraphicFramePr>
          <p:nvPr/>
        </p:nvGraphicFramePr>
        <p:xfrm>
          <a:off x="9199716" y="38361465"/>
          <a:ext cx="5541236" cy="248269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39884">
                  <a:extLst>
                    <a:ext uri="{9D8B030D-6E8A-4147-A177-3AD203B41FA5}">
                      <a16:colId xmlns:a16="http://schemas.microsoft.com/office/drawing/2014/main" val="941760758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2767490743"/>
                    </a:ext>
                  </a:extLst>
                </a:gridCol>
                <a:gridCol w="1014792">
                  <a:extLst>
                    <a:ext uri="{9D8B030D-6E8A-4147-A177-3AD203B41FA5}">
                      <a16:colId xmlns:a16="http://schemas.microsoft.com/office/drawing/2014/main" val="4184079317"/>
                    </a:ext>
                  </a:extLst>
                </a:gridCol>
              </a:tblGrid>
              <a:tr h="462276">
                <a:tc>
                  <a:txBody>
                    <a:bodyPr/>
                    <a:lstStyle/>
                    <a:p>
                      <a:pPr algn="ctr"/>
                      <a:endParaRPr lang="ko-KR" altLang="en-US" sz="3200" b="1" dirty="0">
                        <a:solidFill>
                          <a:schemeClr val="bg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mAP50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FPS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975588"/>
                  </a:ext>
                </a:extLst>
              </a:tr>
              <a:tr h="836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  <a:sym typeface="Source Han Sans KR Bold"/>
                        </a:rPr>
                        <a:t>YOLOv8n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b="1" dirty="0">
                          <a:solidFill>
                            <a:srgbClr val="FF0000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788620"/>
                  </a:ext>
                </a:extLst>
              </a:tr>
              <a:tr h="1009351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Detectron2</a:t>
                      </a:r>
                    </a:p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Faster R-CNN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b="1" dirty="0">
                          <a:solidFill>
                            <a:srgbClr val="FF0000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5256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1816BE-79E5-4666-AA85-0825A45F3033}"/>
              </a:ext>
            </a:extLst>
          </p:cNvPr>
          <p:cNvGrpSpPr/>
          <p:nvPr/>
        </p:nvGrpSpPr>
        <p:grpSpPr>
          <a:xfrm>
            <a:off x="15401161" y="13000724"/>
            <a:ext cx="14275503" cy="5999391"/>
            <a:chOff x="888645" y="34423488"/>
            <a:chExt cx="14275503" cy="5999391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086DE499-4438-4E64-A633-9D4ED37CD860}"/>
                </a:ext>
              </a:extLst>
            </p:cNvPr>
            <p:cNvGrpSpPr/>
            <p:nvPr/>
          </p:nvGrpSpPr>
          <p:grpSpPr>
            <a:xfrm>
              <a:off x="888645" y="34423488"/>
              <a:ext cx="14057326" cy="5999391"/>
              <a:chOff x="1594834" y="21617262"/>
              <a:chExt cx="27311531" cy="11553325"/>
            </a:xfrm>
          </p:grpSpPr>
          <p:sp>
            <p:nvSpPr>
              <p:cNvPr id="97" name="순서도: 대체 처리 96">
                <a:extLst>
                  <a:ext uri="{FF2B5EF4-FFF2-40B4-BE49-F238E27FC236}">
                    <a16:creationId xmlns:a16="http://schemas.microsoft.com/office/drawing/2014/main" id="{C4BF6E64-F098-4361-99B1-F99E409BD173}"/>
                  </a:ext>
                </a:extLst>
              </p:cNvPr>
              <p:cNvSpPr/>
              <p:nvPr/>
            </p:nvSpPr>
            <p:spPr>
              <a:xfrm>
                <a:off x="7553774" y="21617262"/>
                <a:ext cx="14837637" cy="11553325"/>
              </a:xfrm>
              <a:prstGeom prst="flowChartAlternateProcess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298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5C0E277F-EC98-4403-9AD1-2F620494E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38147" y="25002324"/>
                <a:ext cx="2368218" cy="2368218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2CE9D5D3-0E49-480F-9604-48C4507AB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04800" y="25524032"/>
                <a:ext cx="3459840" cy="3459840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73DCFD37-7BA6-446F-8165-33AB1AD8B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2798" b="90088" l="470" r="93892">
                            <a14:foregroundMark x1="11198" y1="32774" x2="8536" y2="26219"/>
                            <a14:foregroundMark x1="2428" y1="30616" x2="2897" y2="27738"/>
                            <a14:foregroundMark x1="34221" y1="9033" x2="35474" y2="6235"/>
                            <a14:foregroundMark x1="35474" y1="2798" x2="38449" y2="3277"/>
                            <a14:foregroundMark x1="67110" y1="89928" x2="67737" y2="90088"/>
                            <a14:foregroundMark x1="2271" y1="66107" x2="1958" y2="66107"/>
                            <a14:foregroundMark x1="548" y1="28537" x2="2114" y2="29656"/>
                            <a14:foregroundMark x1="75724" y1="79057" x2="76194" y2="77538"/>
                            <a14:foregroundMark x1="93109" y1="88489" x2="93892" y2="884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4931" y="29233033"/>
                <a:ext cx="2750113" cy="2694114"/>
              </a:xfrm>
              <a:prstGeom prst="rect">
                <a:avLst/>
              </a:prstGeom>
            </p:spPr>
          </p:pic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B72E6585-5160-4D96-8E60-6641A7044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18657" y="24571112"/>
                <a:ext cx="1945437" cy="1079943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AutoShape 2">
                <a:extLst>
                  <a:ext uri="{FF2B5EF4-FFF2-40B4-BE49-F238E27FC236}">
                    <a16:creationId xmlns:a16="http://schemas.microsoft.com/office/drawing/2014/main" id="{8A084CEB-64A0-4DAE-B799-161CD7B78679}"/>
                  </a:ext>
                </a:extLst>
              </p:cNvPr>
              <p:cNvSpPr/>
              <p:nvPr/>
            </p:nvSpPr>
            <p:spPr>
              <a:xfrm flipV="1">
                <a:off x="7583463" y="27006486"/>
                <a:ext cx="14807948" cy="45902"/>
              </a:xfrm>
              <a:prstGeom prst="line">
                <a:avLst/>
              </a:prstGeom>
              <a:ln w="57150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 sz="5298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E4D4C573-8E19-44B9-99AE-D01A7325A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834" y="21625613"/>
                <a:ext cx="2273063" cy="2273063"/>
              </a:xfrm>
              <a:prstGeom prst="rect">
                <a:avLst/>
              </a:prstGeom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08D22DAB-CAE2-4C3C-9568-67F1868E1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834" y="25038365"/>
                <a:ext cx="2563811" cy="2563810"/>
              </a:xfrm>
              <a:prstGeom prst="rect">
                <a:avLst/>
              </a:prstGeom>
            </p:spPr>
          </p:pic>
          <p:sp>
            <p:nvSpPr>
              <p:cNvPr id="105" name="오른쪽 대괄호 104">
                <a:extLst>
                  <a:ext uri="{FF2B5EF4-FFF2-40B4-BE49-F238E27FC236}">
                    <a16:creationId xmlns:a16="http://schemas.microsoft.com/office/drawing/2014/main" id="{884FF3AD-9B23-495B-B0A0-29AA7A1D4983}"/>
                  </a:ext>
                </a:extLst>
              </p:cNvPr>
              <p:cNvSpPr/>
              <p:nvPr/>
            </p:nvSpPr>
            <p:spPr>
              <a:xfrm>
                <a:off x="4277729" y="23159696"/>
                <a:ext cx="877782" cy="3210342"/>
              </a:xfrm>
              <a:prstGeom prst="rightBracket">
                <a:avLst/>
              </a:prstGeom>
              <a:noFill/>
              <a:ln w="101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5298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427A1B73-4D5D-4219-B045-34BF9E03E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549" y="24814984"/>
                <a:ext cx="2354449" cy="0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A34F8FF2-B6B4-439F-BE3C-40D95092C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>
                            <a14:foregroundMark x1="29500" y1="37000" x2="29500" y2="37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25202" y="22138869"/>
                <a:ext cx="4157023" cy="4157023"/>
              </a:xfrm>
              <a:prstGeom prst="rect">
                <a:avLst/>
              </a:prstGeom>
            </p:spPr>
          </p:pic>
          <p:cxnSp>
            <p:nvCxnSpPr>
              <p:cNvPr id="108" name="직선 화살표 연결선 107">
                <a:extLst>
                  <a:ext uri="{FF2B5EF4-FFF2-40B4-BE49-F238E27FC236}">
                    <a16:creationId xmlns:a16="http://schemas.microsoft.com/office/drawing/2014/main" id="{5619D798-D71D-43BA-B9C4-64CDE6E98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9014" y="30580091"/>
                <a:ext cx="2354450" cy="0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744F1A17-F0EB-4000-9CA3-C643B062B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9654" b="89914" l="5090" r="93862">
                            <a14:foregroundMark x1="11677" y1="41210" x2="12874" y2="61527"/>
                            <a14:foregroundMark x1="5240" y1="54755" x2="5090" y2="48127"/>
                            <a14:foregroundMark x1="91766" y1="55620" x2="91766" y2="44813"/>
                            <a14:foregroundMark x1="74102" y1="47118" x2="77695" y2="44092"/>
                            <a14:foregroundMark x1="75299" y1="45821" x2="77246" y2="44092"/>
                            <a14:foregroundMark x1="72904" y1="46254" x2="72006" y2="45821"/>
                            <a14:foregroundMark x1="32635" y1="46110" x2="37126" y2="40058"/>
                            <a14:foregroundMark x1="93862" y1="52305" x2="91467" y2="43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4496" y="28037301"/>
                <a:ext cx="3691086" cy="3834749"/>
              </a:xfrm>
              <a:prstGeom prst="rect">
                <a:avLst/>
              </a:prstGeom>
            </p:spPr>
          </p:pic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267DEA17-1FA6-4C09-A6FD-DF8614460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10000" b="90000" l="10000" r="90000">
                            <a14:foregroundMark x1="22245" y1="32755" x2="23061" y2="25816"/>
                            <a14:foregroundMark x1="53265" y1="26122" x2="52959" y2="26633"/>
                            <a14:foregroundMark x1="44286" y1="52551" x2="49286" y2="42347"/>
                            <a14:foregroundMark x1="42347" y1="60102" x2="42347" y2="60102"/>
                            <a14:foregroundMark x1="46837" y1="60306" x2="46837" y2="60306"/>
                            <a14:foregroundMark x1="53878" y1="60306" x2="53878" y2="60306"/>
                            <a14:foregroundMark x1="58061" y1="60612" x2="58061" y2="60612"/>
                            <a14:foregroundMark x1="71633" y1="53673" x2="72857" y2="49082"/>
                            <a14:foregroundMark x1="68980" y1="59796" x2="68980" y2="59796"/>
                            <a14:foregroundMark x1="73776" y1="60000" x2="73776" y2="60000"/>
                            <a14:foregroundMark x1="80816" y1="60102" x2="80816" y2="60102"/>
                            <a14:foregroundMark x1="85306" y1="60000" x2="85306" y2="60000"/>
                            <a14:foregroundMark x1="18061" y1="50612" x2="21327" y2="45510"/>
                            <a14:foregroundMark x1="14898" y1="60408" x2="14898" y2="60408"/>
                            <a14:foregroundMark x1="20000" y1="60102" x2="20000" y2="60102"/>
                            <a14:foregroundMark x1="26735" y1="60102" x2="26735" y2="60102"/>
                            <a14:foregroundMark x1="31020" y1="60714" x2="31020" y2="60714"/>
                            <a14:foregroundMark x1="23061" y1="65918" x2="22857" y2="7091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67939" y="27496722"/>
                <a:ext cx="5270106" cy="5270107"/>
              </a:xfrm>
              <a:prstGeom prst="rect">
                <a:avLst/>
              </a:prstGeom>
            </p:spPr>
          </p:pic>
          <p:cxnSp>
            <p:nvCxnSpPr>
              <p:cNvPr id="111" name="직선 화살표 연결선 110">
                <a:extLst>
                  <a:ext uri="{FF2B5EF4-FFF2-40B4-BE49-F238E27FC236}">
                    <a16:creationId xmlns:a16="http://schemas.microsoft.com/office/drawing/2014/main" id="{99F76397-3B48-426B-86B9-B02B19698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13835" y="30180942"/>
                <a:ext cx="2201969" cy="0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DB1A8B59-708B-4E4F-A426-26DF880A9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08528" y="28988795"/>
                <a:ext cx="1936987" cy="1130704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798096F-6A2A-4FC6-A67B-E79AB41315AC}"/>
                </a:ext>
              </a:extLst>
            </p:cNvPr>
            <p:cNvSpPr txBox="1"/>
            <p:nvPr/>
          </p:nvSpPr>
          <p:spPr>
            <a:xfrm>
              <a:off x="966637" y="39732184"/>
              <a:ext cx="2549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안전사고 감지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4CC2FF-D963-48C0-8B95-FE30B2ABAA5E}"/>
                </a:ext>
              </a:extLst>
            </p:cNvPr>
            <p:cNvSpPr txBox="1"/>
            <p:nvPr/>
          </p:nvSpPr>
          <p:spPr>
            <a:xfrm>
              <a:off x="2109005" y="34580274"/>
              <a:ext cx="16935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화재 감지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A98265D-0E4F-4F94-81F0-8986A2EA9149}"/>
                </a:ext>
              </a:extLst>
            </p:cNvPr>
            <p:cNvSpPr txBox="1"/>
            <p:nvPr/>
          </p:nvSpPr>
          <p:spPr>
            <a:xfrm>
              <a:off x="1041477" y="37046406"/>
              <a:ext cx="34917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안전장비</a:t>
              </a:r>
              <a:endParaRPr lang="en-US" altLang="ko-KR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3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착용유무</a:t>
              </a:r>
            </a:p>
          </p:txBody>
        </p:sp>
        <p:sp>
          <p:nvSpPr>
            <p:cNvPr id="117" name="TextBox 9">
              <a:extLst>
                <a:ext uri="{FF2B5EF4-FFF2-40B4-BE49-F238E27FC236}">
                  <a16:creationId xmlns:a16="http://schemas.microsoft.com/office/drawing/2014/main" id="{8EAEE374-10D0-41F1-ADB9-38A630C6E2F6}"/>
                </a:ext>
              </a:extLst>
            </p:cNvPr>
            <p:cNvSpPr txBox="1"/>
            <p:nvPr/>
          </p:nvSpPr>
          <p:spPr>
            <a:xfrm>
              <a:off x="5939677" y="36633587"/>
              <a:ext cx="4149280" cy="3688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3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YOLOv8n</a:t>
              </a:r>
            </a:p>
          </p:txBody>
        </p:sp>
        <p:sp>
          <p:nvSpPr>
            <p:cNvPr id="118" name="TextBox 9">
              <a:extLst>
                <a:ext uri="{FF2B5EF4-FFF2-40B4-BE49-F238E27FC236}">
                  <a16:creationId xmlns:a16="http://schemas.microsoft.com/office/drawing/2014/main" id="{CD0AB09D-6447-45A9-83B1-9675F4B71F17}"/>
                </a:ext>
              </a:extLst>
            </p:cNvPr>
            <p:cNvSpPr txBox="1"/>
            <p:nvPr/>
          </p:nvSpPr>
          <p:spPr>
            <a:xfrm>
              <a:off x="5962425" y="34665726"/>
              <a:ext cx="4149280" cy="3688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3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객체 탐지 모델</a:t>
              </a:r>
              <a:endParaRPr lang="en-US" sz="3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endParaRPr>
            </a:p>
          </p:txBody>
        </p:sp>
        <p:sp>
          <p:nvSpPr>
            <p:cNvPr id="119" name="TextBox 9">
              <a:extLst>
                <a:ext uri="{FF2B5EF4-FFF2-40B4-BE49-F238E27FC236}">
                  <a16:creationId xmlns:a16="http://schemas.microsoft.com/office/drawing/2014/main" id="{367C4BEB-2275-4E23-B70E-223338D531B2}"/>
                </a:ext>
              </a:extLst>
            </p:cNvPr>
            <p:cNvSpPr txBox="1"/>
            <p:nvPr/>
          </p:nvSpPr>
          <p:spPr>
            <a:xfrm>
              <a:off x="4161424" y="39585938"/>
              <a:ext cx="3847106" cy="727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3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Detectron2</a:t>
              </a: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30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Keypoints</a:t>
              </a:r>
              <a:r>
                <a:rPr lang="en-US" sz="3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 R-CNN</a:t>
              </a:r>
            </a:p>
          </p:txBody>
        </p:sp>
        <p:sp>
          <p:nvSpPr>
            <p:cNvPr id="120" name="TextBox 9">
              <a:extLst>
                <a:ext uri="{FF2B5EF4-FFF2-40B4-BE49-F238E27FC236}">
                  <a16:creationId xmlns:a16="http://schemas.microsoft.com/office/drawing/2014/main" id="{E8759949-561D-48E7-8E9A-FD6B6AAD1137}"/>
                </a:ext>
              </a:extLst>
            </p:cNvPr>
            <p:cNvSpPr txBox="1"/>
            <p:nvPr/>
          </p:nvSpPr>
          <p:spPr>
            <a:xfrm>
              <a:off x="7967114" y="39860524"/>
              <a:ext cx="3847106" cy="3688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3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Random Forest</a:t>
              </a:r>
            </a:p>
          </p:txBody>
        </p:sp>
        <p:sp>
          <p:nvSpPr>
            <p:cNvPr id="121" name="TextBox 9">
              <a:extLst>
                <a:ext uri="{FF2B5EF4-FFF2-40B4-BE49-F238E27FC236}">
                  <a16:creationId xmlns:a16="http://schemas.microsoft.com/office/drawing/2014/main" id="{20908801-3FF3-48F1-8085-14BD48099552}"/>
                </a:ext>
              </a:extLst>
            </p:cNvPr>
            <p:cNvSpPr txBox="1"/>
            <p:nvPr/>
          </p:nvSpPr>
          <p:spPr>
            <a:xfrm>
              <a:off x="4182669" y="37503756"/>
              <a:ext cx="4149280" cy="3688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altLang="ko-KR" sz="30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Keypoint</a:t>
              </a:r>
              <a:r>
                <a:rPr lang="en-US" altLang="ko-KR" sz="3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 </a:t>
              </a:r>
              <a:r>
                <a:rPr lang="ko-KR" altLang="en-US" sz="3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검출 모델</a:t>
              </a:r>
              <a:endParaRPr lang="en-US" sz="3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endParaRPr>
            </a:p>
          </p:txBody>
        </p:sp>
        <p:sp>
          <p:nvSpPr>
            <p:cNvPr id="122" name="TextBox 9">
              <a:extLst>
                <a:ext uri="{FF2B5EF4-FFF2-40B4-BE49-F238E27FC236}">
                  <a16:creationId xmlns:a16="http://schemas.microsoft.com/office/drawing/2014/main" id="{608D411E-C451-4ADD-8C2B-2E23ABFF87EF}"/>
                </a:ext>
              </a:extLst>
            </p:cNvPr>
            <p:cNvSpPr txBox="1"/>
            <p:nvPr/>
          </p:nvSpPr>
          <p:spPr>
            <a:xfrm>
              <a:off x="8617250" y="37479011"/>
              <a:ext cx="2460482" cy="3688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3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분류 모델</a:t>
              </a:r>
              <a:endParaRPr lang="en-US" sz="3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endParaRPr>
            </a:p>
          </p:txBody>
        </p:sp>
        <p:sp>
          <p:nvSpPr>
            <p:cNvPr id="156" name="TextBox 9">
              <a:extLst>
                <a:ext uri="{FF2B5EF4-FFF2-40B4-BE49-F238E27FC236}">
                  <a16:creationId xmlns:a16="http://schemas.microsoft.com/office/drawing/2014/main" id="{E1B2E1EE-0D7D-4C05-9A06-8522DD83EC1F}"/>
                </a:ext>
              </a:extLst>
            </p:cNvPr>
            <p:cNvSpPr txBox="1"/>
            <p:nvPr/>
          </p:nvSpPr>
          <p:spPr>
            <a:xfrm>
              <a:off x="11727390" y="38535910"/>
              <a:ext cx="3436758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ko-KR" altLang="en-US" sz="3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위험 상황 </a:t>
              </a:r>
              <a:endParaRPr lang="en-US" altLang="ko-KR" sz="3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endParaRPr>
            </a:p>
            <a:p>
              <a:pPr marL="0" lvl="0" indent="0" algn="ctr">
                <a:spcBef>
                  <a:spcPct val="0"/>
                </a:spcBef>
              </a:pPr>
              <a:r>
                <a:rPr lang="ko-KR" altLang="en-US" sz="3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ource Han Sans KR Bold"/>
                </a:rPr>
                <a:t>알람 및 이미지 받음  </a:t>
              </a:r>
              <a:endParaRPr lang="en-US" sz="3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endParaRPr>
            </a:p>
          </p:txBody>
        </p:sp>
      </p:grpSp>
      <p:sp>
        <p:nvSpPr>
          <p:cNvPr id="23" name="Rectangle 20">
            <a:extLst>
              <a:ext uri="{FF2B5EF4-FFF2-40B4-BE49-F238E27FC236}">
                <a16:creationId xmlns:a16="http://schemas.microsoft.com/office/drawing/2014/main" id="{CC906A75-AAC5-44E4-AE8F-856F3E25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259" name="_x446248960">
            <a:extLst>
              <a:ext uri="{FF2B5EF4-FFF2-40B4-BE49-F238E27FC236}">
                <a16:creationId xmlns:a16="http://schemas.microsoft.com/office/drawing/2014/main" id="{2ED1C915-C1F8-4FD9-9C56-DEF0F4151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3" r="283"/>
          <a:stretch/>
        </p:blipFill>
        <p:spPr bwMode="auto">
          <a:xfrm>
            <a:off x="16535313" y="21112477"/>
            <a:ext cx="2204863" cy="48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3CBB844-86C8-4D31-ADB7-A25F19E4D3D7}"/>
              </a:ext>
            </a:extLst>
          </p:cNvPr>
          <p:cNvGraphicFramePr>
            <a:graphicFrameLocks noGrp="1"/>
          </p:cNvGraphicFramePr>
          <p:nvPr/>
        </p:nvGraphicFramePr>
        <p:xfrm>
          <a:off x="872380" y="25710468"/>
          <a:ext cx="13868572" cy="6019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5660">
                  <a:extLst>
                    <a:ext uri="{9D8B030D-6E8A-4147-A177-3AD203B41FA5}">
                      <a16:colId xmlns:a16="http://schemas.microsoft.com/office/drawing/2014/main" val="4135815674"/>
                    </a:ext>
                  </a:extLst>
                </a:gridCol>
                <a:gridCol w="5686456">
                  <a:extLst>
                    <a:ext uri="{9D8B030D-6E8A-4147-A177-3AD203B41FA5}">
                      <a16:colId xmlns:a16="http://schemas.microsoft.com/office/drawing/2014/main" val="968561388"/>
                    </a:ext>
                  </a:extLst>
                </a:gridCol>
                <a:gridCol w="5686456">
                  <a:extLst>
                    <a:ext uri="{9D8B030D-6E8A-4147-A177-3AD203B41FA5}">
                      <a16:colId xmlns:a16="http://schemas.microsoft.com/office/drawing/2014/main" val="436162678"/>
                    </a:ext>
                  </a:extLst>
                </a:gridCol>
              </a:tblGrid>
              <a:tr h="3009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누움과 쓰러짐의 관절 각도 변화 패턴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누움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쓰러짐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564246"/>
                  </a:ext>
                </a:extLst>
              </a:tr>
              <a:tr h="3009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쓰러짐과 추락을 구분할 수 있는 신체부위의 위치변화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쓰러짐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추락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21819"/>
                  </a:ext>
                </a:extLst>
              </a:tr>
            </a:tbl>
          </a:graphicData>
        </a:graphic>
      </p:graphicFrame>
      <p:pic>
        <p:nvPicPr>
          <p:cNvPr id="123" name="그림 122">
            <a:extLst>
              <a:ext uri="{FF2B5EF4-FFF2-40B4-BE49-F238E27FC236}">
                <a16:creationId xmlns:a16="http://schemas.microsoft.com/office/drawing/2014/main" id="{CF1595A4-A296-4CB7-9EE2-FBDC0A777DA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66" y="26054708"/>
            <a:ext cx="5045883" cy="2635909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ACA40995-35B9-4F4F-97B5-0B64F2FFBD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05" y="26050743"/>
            <a:ext cx="5045883" cy="263590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0BB6B136-5AA8-496A-9E8C-8D2ADC3BCC3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66" y="29047428"/>
            <a:ext cx="5025800" cy="2661013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EEE41A54-4D05-4CD0-9AD3-B6D6B73469A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188" y="29037433"/>
            <a:ext cx="5025800" cy="2661013"/>
          </a:xfrm>
          <a:prstGeom prst="rect">
            <a:avLst/>
          </a:prstGeom>
        </p:spPr>
      </p:pic>
      <p:sp>
        <p:nvSpPr>
          <p:cNvPr id="127" name="TextBox 9">
            <a:extLst>
              <a:ext uri="{FF2B5EF4-FFF2-40B4-BE49-F238E27FC236}">
                <a16:creationId xmlns:a16="http://schemas.microsoft.com/office/drawing/2014/main" id="{F5B78DCB-03B7-45D2-AF37-571CDCE1BDA3}"/>
              </a:ext>
            </a:extLst>
          </p:cNvPr>
          <p:cNvSpPr txBox="1"/>
          <p:nvPr/>
        </p:nvSpPr>
        <p:spPr>
          <a:xfrm>
            <a:off x="17571916" y="10786616"/>
            <a:ext cx="4977665" cy="301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자료</a:t>
            </a:r>
            <a:r>
              <a:rPr lang="en-US" altLang="ko-KR" sz="20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: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중앙해양안전심판원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해양사고 통계</a:t>
            </a:r>
            <a:endParaRPr lang="en-US" sz="14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28" name="TextBox 9">
            <a:extLst>
              <a:ext uri="{FF2B5EF4-FFF2-40B4-BE49-F238E27FC236}">
                <a16:creationId xmlns:a16="http://schemas.microsoft.com/office/drawing/2014/main" id="{58E72F51-C500-42B1-A5F5-E89AC9A87372}"/>
              </a:ext>
            </a:extLst>
          </p:cNvPr>
          <p:cNvSpPr txBox="1"/>
          <p:nvPr/>
        </p:nvSpPr>
        <p:spPr>
          <a:xfrm>
            <a:off x="22377714" y="10799391"/>
            <a:ext cx="125441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[</a:t>
            </a:r>
            <a:r>
              <a:rPr lang="ko-KR" alt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그래프</a:t>
            </a:r>
            <a:r>
              <a:rPr lang="en-US" altLang="ko-KR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]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A085BA-11D7-4DEB-A263-BDB687714381}"/>
              </a:ext>
            </a:extLst>
          </p:cNvPr>
          <p:cNvSpPr/>
          <p:nvPr/>
        </p:nvSpPr>
        <p:spPr>
          <a:xfrm>
            <a:off x="3385373" y="25773134"/>
            <a:ext cx="922020" cy="35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관절 각도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A965B71-3863-4F9E-829B-B06E901FC605}"/>
              </a:ext>
            </a:extLst>
          </p:cNvPr>
          <p:cNvSpPr/>
          <p:nvPr/>
        </p:nvSpPr>
        <p:spPr>
          <a:xfrm>
            <a:off x="5803585" y="28548534"/>
            <a:ext cx="816290" cy="143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프레임 수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9D9328E-E686-4664-9F08-74A82A031BBD}"/>
              </a:ext>
            </a:extLst>
          </p:cNvPr>
          <p:cNvSpPr/>
          <p:nvPr/>
        </p:nvSpPr>
        <p:spPr>
          <a:xfrm>
            <a:off x="9061713" y="25783190"/>
            <a:ext cx="922020" cy="35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관절각도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42CD08C-9BC9-41A6-BD31-42EAAF25F297}"/>
              </a:ext>
            </a:extLst>
          </p:cNvPr>
          <p:cNvSpPr/>
          <p:nvPr/>
        </p:nvSpPr>
        <p:spPr>
          <a:xfrm>
            <a:off x="11719028" y="28548534"/>
            <a:ext cx="816290" cy="143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프레임 수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039D9C9-A12B-4E8B-988F-BDD12F3980F9}"/>
              </a:ext>
            </a:extLst>
          </p:cNvPr>
          <p:cNvSpPr/>
          <p:nvPr/>
        </p:nvSpPr>
        <p:spPr>
          <a:xfrm>
            <a:off x="5803585" y="31551311"/>
            <a:ext cx="816290" cy="143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프레임 수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9924C7F-E3C5-4159-8BC7-195077671B19}"/>
              </a:ext>
            </a:extLst>
          </p:cNvPr>
          <p:cNvSpPr/>
          <p:nvPr/>
        </p:nvSpPr>
        <p:spPr>
          <a:xfrm>
            <a:off x="11719028" y="31551311"/>
            <a:ext cx="816290" cy="143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프레임 수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2CA13E8-A62A-41C1-BFCD-DB9FFC8A778B}"/>
              </a:ext>
            </a:extLst>
          </p:cNvPr>
          <p:cNvSpPr/>
          <p:nvPr/>
        </p:nvSpPr>
        <p:spPr>
          <a:xfrm>
            <a:off x="3385373" y="28760263"/>
            <a:ext cx="922020" cy="35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신체 높이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7E58AC4-D993-4DB0-BDD3-C879640DA3F5}"/>
              </a:ext>
            </a:extLst>
          </p:cNvPr>
          <p:cNvSpPr/>
          <p:nvPr/>
        </p:nvSpPr>
        <p:spPr>
          <a:xfrm>
            <a:off x="9061713" y="28788365"/>
            <a:ext cx="922020" cy="35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신체 높이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6C33E9-CF92-4BF2-B4C8-CE0504B9862B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1184" r="1993" b="1272"/>
          <a:stretch/>
        </p:blipFill>
        <p:spPr>
          <a:xfrm>
            <a:off x="19104677" y="21111822"/>
            <a:ext cx="2220302" cy="4860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324BE5-5BF4-499E-B727-59E1D7A6F92B}"/>
              </a:ext>
            </a:extLst>
          </p:cNvPr>
          <p:cNvGrpSpPr/>
          <p:nvPr/>
        </p:nvGrpSpPr>
        <p:grpSpPr>
          <a:xfrm>
            <a:off x="15820872" y="26739569"/>
            <a:ext cx="6123437" cy="4669830"/>
            <a:chOff x="15820872" y="26739569"/>
            <a:chExt cx="6123437" cy="4669830"/>
          </a:xfrm>
        </p:grpSpPr>
        <p:pic>
          <p:nvPicPr>
            <p:cNvPr id="10251" name="_x446248960">
              <a:extLst>
                <a:ext uri="{FF2B5EF4-FFF2-40B4-BE49-F238E27FC236}">
                  <a16:creationId xmlns:a16="http://schemas.microsoft.com/office/drawing/2014/main" id="{8AA4E030-C9A8-43E9-B27C-E1715431B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24309" y="26739569"/>
              <a:ext cx="6120000" cy="466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D3B3187-C360-4306-99DA-795C18F05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" b="40700"/>
            <a:stretch/>
          </p:blipFill>
          <p:spPr>
            <a:xfrm>
              <a:off x="15820872" y="29326479"/>
              <a:ext cx="4066097" cy="208292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12FD04-2F9B-42FE-8DEF-CC9ADE12C491}"/>
              </a:ext>
            </a:extLst>
          </p:cNvPr>
          <p:cNvGrpSpPr/>
          <p:nvPr/>
        </p:nvGrpSpPr>
        <p:grpSpPr>
          <a:xfrm>
            <a:off x="22787939" y="21141086"/>
            <a:ext cx="6146637" cy="4662612"/>
            <a:chOff x="22787939" y="21141086"/>
            <a:chExt cx="6146637" cy="4662612"/>
          </a:xfrm>
        </p:grpSpPr>
        <p:pic>
          <p:nvPicPr>
            <p:cNvPr id="10253" name="_x446249752">
              <a:extLst>
                <a:ext uri="{FF2B5EF4-FFF2-40B4-BE49-F238E27FC236}">
                  <a16:creationId xmlns:a16="http://schemas.microsoft.com/office/drawing/2014/main" id="{61127A24-7B7C-4A58-A292-4126C8025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14576" y="21141086"/>
              <a:ext cx="6120000" cy="466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3011526-D606-449F-AE64-D22C4AF3E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00"/>
            <a:stretch/>
          </p:blipFill>
          <p:spPr>
            <a:xfrm>
              <a:off x="22787939" y="23701089"/>
              <a:ext cx="4050995" cy="209861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B9E6F8C-460F-428F-9D80-AD5255874AC6}"/>
              </a:ext>
            </a:extLst>
          </p:cNvPr>
          <p:cNvGrpSpPr/>
          <p:nvPr/>
        </p:nvGrpSpPr>
        <p:grpSpPr>
          <a:xfrm>
            <a:off x="22814576" y="26776228"/>
            <a:ext cx="6120000" cy="4662613"/>
            <a:chOff x="22814576" y="26776228"/>
            <a:chExt cx="6120000" cy="4662613"/>
          </a:xfrm>
        </p:grpSpPr>
        <p:pic>
          <p:nvPicPr>
            <p:cNvPr id="10257" name="_x446249320">
              <a:extLst>
                <a:ext uri="{FF2B5EF4-FFF2-40B4-BE49-F238E27FC236}">
                  <a16:creationId xmlns:a16="http://schemas.microsoft.com/office/drawing/2014/main" id="{C4B79ADA-4F34-43EC-932E-D628154BC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14576" y="26776228"/>
              <a:ext cx="6120000" cy="466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F184394-DBE9-42F0-AA0B-1397938FB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5"/>
            <a:stretch/>
          </p:blipFill>
          <p:spPr>
            <a:xfrm>
              <a:off x="22814576" y="29331571"/>
              <a:ext cx="4024358" cy="2107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87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1777</TotalTime>
  <Words>631</Words>
  <Application>Microsoft Office PowerPoint</Application>
  <PresentationFormat>사용자 지정</PresentationFormat>
  <Paragraphs>117</Paragraphs>
  <Slides>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Pretendard</vt:lpstr>
      <vt:lpstr>Arial</vt:lpstr>
      <vt:lpstr>Calibri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705-27</dc:creator>
  <cp:lastModifiedBy>양시현</cp:lastModifiedBy>
  <cp:revision>85</cp:revision>
  <dcterms:created xsi:type="dcterms:W3CDTF">2024-10-21T05:18:22Z</dcterms:created>
  <dcterms:modified xsi:type="dcterms:W3CDTF">2024-10-26T14:00:00Z</dcterms:modified>
</cp:coreProperties>
</file>